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notesSlides/notesSlide2.xml" ContentType="application/vnd.openxmlformats-officedocument.presentationml.notesSlide+xml"/>
  <Override PartName="/customXml/itemProps1.xml" ContentType="application/vnd.openxmlformats-officedocument.customXmlProperties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theme/themeOverride1.xml" ContentType="application/vnd.openxmlformats-officedocument.themeOverride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docProps/custom.xml" ContentType="application/vnd.openxmlformats-officedocument.custom-properties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layout1.xml" ContentType="application/vnd.openxmlformats-officedocument.drawingml.diagramLayout+xml"/>
  <Override PartName="/ppt/charts/chart3.xml" ContentType="application/vnd.openxmlformats-officedocument.drawingml.chart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customXml/itemProps2.xml" ContentType="application/vnd.openxmlformats-officedocument.customXml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Default Extension="png" ContentType="image/png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diagrams/drawing1.xml" ContentType="application/vnd.ms-office.drawingml.diagramDrawing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diagrams/quickStyle1.xml" ContentType="application/vnd.openxmlformats-officedocument.drawingml.diagramStyle+xml"/>
  <Override PartName="/ppt/theme/themeOverride4.xml" ContentType="application/vnd.openxmlformats-officedocument.themeOverride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Override2.xml" ContentType="application/vnd.openxmlformats-officedocument.themeOverride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4.xml" ContentType="application/vnd.openxmlformats-officedocument.drawingml.chart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charts/chart2.xml" ContentType="application/vnd.openxmlformats-officedocument.drawingml.chart+xml"/>
  <Override PartName="/docProps/core.xml" ContentType="application/vnd.openxmlformats-package.core-properties+xml"/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Override3.xml" ContentType="application/vnd.openxmlformats-officedocument.themeOverride+xml"/>
  <Override PartName="/ppt/notesSlides/notesSlide18.xml" ContentType="application/vnd.openxmlformats-officedocument.presentationml.notesSlide+xml"/>
  <Default Extension="rels" ContentType="application/vnd.openxmlformats-package.relationships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notesSlides/notesSlide14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49" r:id="rId5"/>
    <p:sldMasterId id="2147483650" r:id="rId6"/>
    <p:sldMasterId id="2147483651" r:id="rId7"/>
  </p:sldMasterIdLst>
  <p:notesMasterIdLst>
    <p:notesMasterId r:id="rId28"/>
  </p:notesMasterIdLst>
  <p:sldIdLst>
    <p:sldId id="270" r:id="rId8"/>
    <p:sldId id="271" r:id="rId9"/>
    <p:sldId id="277" r:id="rId10"/>
    <p:sldId id="257" r:id="rId11"/>
    <p:sldId id="259" r:id="rId12"/>
    <p:sldId id="258" r:id="rId13"/>
    <p:sldId id="261" r:id="rId14"/>
    <p:sldId id="262" r:id="rId15"/>
    <p:sldId id="266" r:id="rId16"/>
    <p:sldId id="264" r:id="rId17"/>
    <p:sldId id="265" r:id="rId18"/>
    <p:sldId id="272" r:id="rId19"/>
    <p:sldId id="273" r:id="rId20"/>
    <p:sldId id="274" r:id="rId21"/>
    <p:sldId id="278" r:id="rId22"/>
    <p:sldId id="275" r:id="rId23"/>
    <p:sldId id="267" r:id="rId24"/>
    <p:sldId id="268" r:id="rId25"/>
    <p:sldId id="269" r:id="rId26"/>
    <p:sldId id="260" r:id="rId27"/>
  </p:sldIdLst>
  <p:sldSz cx="9144000" cy="6858000" type="screen4x3"/>
  <p:notesSz cx="6858000" cy="9144000"/>
  <p:defaultTextStyle>
    <a:defPPr>
      <a:defRPr lang="en-MY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00"/>
    <a:srgbClr val="C0C0C0"/>
    <a:srgbClr val="DDDDD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595" autoAdjust="0"/>
  </p:normalViewPr>
  <p:slideViewPr>
    <p:cSldViewPr>
      <p:cViewPr varScale="1">
        <p:scale>
          <a:sx n="66" d="100"/>
          <a:sy n="66" d="100"/>
        </p:scale>
        <p:origin x="-1422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slide" Target="slides/slide19.xml"/><Relationship Id="rId3" Type="http://schemas.openxmlformats.org/officeDocument/2006/relationships/customXml" Target="../customXml/item3.xml"/><Relationship Id="rId21" Type="http://schemas.openxmlformats.org/officeDocument/2006/relationships/slide" Target="slides/slide14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slide" Target="slides/slide18.xml"/><Relationship Id="rId2" Type="http://schemas.openxmlformats.org/officeDocument/2006/relationships/customXml" Target="../customXml/item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29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4.xml"/><Relationship Id="rId24" Type="http://schemas.openxmlformats.org/officeDocument/2006/relationships/slide" Target="slides/slide17.xml"/><Relationship Id="rId32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8.xml"/><Relationship Id="rId23" Type="http://schemas.openxmlformats.org/officeDocument/2006/relationships/slide" Target="slides/slide16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slide" Target="slides/slide20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G:\2010%20-%202013\Sec%201%20(2010)\RE1\Charts.xlsx" TargetMode="External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file:///G:\2010%20-%202013\Sec%201%20(2010)\RE1\Charts.xlsx" TargetMode="External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oleObject" Target="file:///G:\2010%20-%202013\Sec%201%20(2010)\RE1\Charts.xlsx" TargetMode="External"/><Relationship Id="rId1" Type="http://schemas.openxmlformats.org/officeDocument/2006/relationships/themeOverride" Target="../theme/themeOverride3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oleObject" Target="file:///G:\2010%20-%202013\Sec%201%20(2010)\RE1\Charts.xlsx" TargetMode="External"/><Relationship Id="rId1" Type="http://schemas.openxmlformats.org/officeDocument/2006/relationships/themeOverride" Target="../theme/themeOverrid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SG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en-SG" dirty="0" smtClean="0"/>
              <a:t>Graph</a:t>
            </a:r>
            <a:r>
              <a:rPr lang="en-SG" baseline="0" dirty="0" smtClean="0"/>
              <a:t> of </a:t>
            </a:r>
            <a:r>
              <a:rPr lang="en-SG" dirty="0" smtClean="0"/>
              <a:t>Amount</a:t>
            </a:r>
            <a:r>
              <a:rPr lang="en-SG" baseline="0" dirty="0" smtClean="0"/>
              <a:t> of time spent studying </a:t>
            </a:r>
            <a:r>
              <a:rPr lang="en-SG" baseline="0" dirty="0" err="1" smtClean="0"/>
              <a:t>vs</a:t>
            </a:r>
            <a:r>
              <a:rPr lang="en-SG" baseline="0" dirty="0" smtClean="0"/>
              <a:t> amount of Time spent on Facebook</a:t>
            </a:r>
            <a:endParaRPr lang="en-SG" dirty="0"/>
          </a:p>
        </c:rich>
      </c:tx>
      <c:layout/>
    </c:title>
    <c:plotArea>
      <c:layout>
        <c:manualLayout>
          <c:layoutTarget val="inner"/>
          <c:xMode val="edge"/>
          <c:yMode val="edge"/>
          <c:x val="0.21044756667886388"/>
          <c:y val="0.17516840234126052"/>
          <c:w val="0.5850955248687435"/>
          <c:h val="0.64789877148153197"/>
        </c:manualLayout>
      </c:layout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Studies for more than 3 hours</c:v>
                </c:pt>
              </c:strCache>
            </c:strRef>
          </c:tx>
          <c:cat>
            <c:strRef>
              <c:f>Sheet1!$A$2:$A$12</c:f>
              <c:strCache>
                <c:ptCount val="11"/>
                <c:pt idx="0">
                  <c:v>&lt;1h</c:v>
                </c:pt>
                <c:pt idx="1">
                  <c:v>1h</c:v>
                </c:pt>
                <c:pt idx="2">
                  <c:v>1.5h</c:v>
                </c:pt>
                <c:pt idx="3">
                  <c:v>2h</c:v>
                </c:pt>
                <c:pt idx="4">
                  <c:v>2.5h</c:v>
                </c:pt>
                <c:pt idx="5">
                  <c:v>3h</c:v>
                </c:pt>
                <c:pt idx="6">
                  <c:v>3.5h</c:v>
                </c:pt>
                <c:pt idx="7">
                  <c:v>4h</c:v>
                </c:pt>
                <c:pt idx="8">
                  <c:v>4.5h</c:v>
                </c:pt>
                <c:pt idx="9">
                  <c:v>5h</c:v>
                </c:pt>
                <c:pt idx="10">
                  <c:v>&gt;5h</c:v>
                </c:pt>
              </c:strCache>
            </c:strRef>
          </c:cat>
          <c:val>
            <c:numRef>
              <c:f>Sheet1!$B$2:$B$12</c:f>
              <c:numCache>
                <c:formatCode>0%</c:formatCode>
                <c:ptCount val="11"/>
                <c:pt idx="0">
                  <c:v>4.1666666666666692E-2</c:v>
                </c:pt>
                <c:pt idx="1">
                  <c:v>4.1666666666666692E-2</c:v>
                </c:pt>
                <c:pt idx="2">
                  <c:v>4.1666666666666692E-2</c:v>
                </c:pt>
                <c:pt idx="3">
                  <c:v>4.1666666666666692E-2</c:v>
                </c:pt>
                <c:pt idx="4">
                  <c:v>4.1666666666666692E-2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0.16666666666666671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Studies for 3 hours or less</c:v>
                </c:pt>
              </c:strCache>
            </c:strRef>
          </c:tx>
          <c:cat>
            <c:strRef>
              <c:f>Sheet1!$A$2:$A$12</c:f>
              <c:strCache>
                <c:ptCount val="11"/>
                <c:pt idx="0">
                  <c:v>&lt;1h</c:v>
                </c:pt>
                <c:pt idx="1">
                  <c:v>1h</c:v>
                </c:pt>
                <c:pt idx="2">
                  <c:v>1.5h</c:v>
                </c:pt>
                <c:pt idx="3">
                  <c:v>2h</c:v>
                </c:pt>
                <c:pt idx="4">
                  <c:v>2.5h</c:v>
                </c:pt>
                <c:pt idx="5">
                  <c:v>3h</c:v>
                </c:pt>
                <c:pt idx="6">
                  <c:v>3.5h</c:v>
                </c:pt>
                <c:pt idx="7">
                  <c:v>4h</c:v>
                </c:pt>
                <c:pt idx="8">
                  <c:v>4.5h</c:v>
                </c:pt>
                <c:pt idx="9">
                  <c:v>5h</c:v>
                </c:pt>
                <c:pt idx="10">
                  <c:v>&gt;5h</c:v>
                </c:pt>
              </c:strCache>
            </c:strRef>
          </c:cat>
          <c:val>
            <c:numRef>
              <c:f>Sheet1!$C$2:$C$12</c:f>
              <c:numCache>
                <c:formatCode>0%</c:formatCode>
                <c:ptCount val="11"/>
                <c:pt idx="0">
                  <c:v>0.16666666666666671</c:v>
                </c:pt>
                <c:pt idx="1">
                  <c:v>4.1666666666666692E-2</c:v>
                </c:pt>
                <c:pt idx="2">
                  <c:v>0</c:v>
                </c:pt>
                <c:pt idx="3">
                  <c:v>8.3333333333333412E-2</c:v>
                </c:pt>
                <c:pt idx="4">
                  <c:v>4.1666666666666692E-2</c:v>
                </c:pt>
                <c:pt idx="5">
                  <c:v>4.1666666666666692E-2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4.1666666666666692E-2</c:v>
                </c:pt>
                <c:pt idx="10">
                  <c:v>0.20833333333333348</c:v>
                </c:pt>
              </c:numCache>
            </c:numRef>
          </c:val>
        </c:ser>
        <c:axId val="119152000"/>
        <c:axId val="129136128"/>
      </c:barChart>
      <c:catAx>
        <c:axId val="119152000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SG" sz="1400" dirty="0" smtClean="0"/>
                  <a:t>Amount of Time spent on Facebook</a:t>
                </a:r>
                <a:endParaRPr lang="en-SG" sz="1400" dirty="0"/>
              </a:p>
            </c:rich>
          </c:tx>
          <c:layout/>
        </c:title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129136128"/>
        <c:crosses val="autoZero"/>
        <c:auto val="1"/>
        <c:lblAlgn val="ctr"/>
        <c:lblOffset val="100"/>
      </c:catAx>
      <c:valAx>
        <c:axId val="129136128"/>
        <c:scaling>
          <c:orientation val="minMax"/>
        </c:scaling>
        <c:axPos val="l"/>
        <c:majorGridlines/>
        <c:title>
          <c:tx>
            <c:rich>
              <a:bodyPr rot="0" vert="horz"/>
              <a:lstStyle/>
              <a:p>
                <a:pPr>
                  <a:defRPr sz="1200"/>
                </a:pPr>
                <a:r>
                  <a:rPr lang="en-SG" sz="1200" dirty="0" smtClean="0"/>
                  <a:t>Percentage</a:t>
                </a:r>
                <a:r>
                  <a:rPr lang="en-SG" sz="1200" baseline="0" dirty="0" smtClean="0"/>
                  <a:t> of Respondents</a:t>
                </a:r>
                <a:endParaRPr lang="en-SG" sz="1200" dirty="0"/>
              </a:p>
            </c:rich>
          </c:tx>
          <c:layout/>
        </c:title>
        <c:numFmt formatCode="0%" sourceLinked="1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11915200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95004897875494"/>
          <c:y val="0.21682487605715953"/>
          <c:w val="0.18832849801052831"/>
          <c:h val="0.53655228035459368"/>
        </c:manualLayout>
      </c:layout>
      <c:txPr>
        <a:bodyPr/>
        <a:lstStyle/>
        <a:p>
          <a:pPr>
            <a:defRPr sz="1400"/>
          </a:pPr>
          <a:endParaRPr lang="en-US"/>
        </a:p>
      </c:txPr>
    </c:legend>
    <c:plotVisOnly val="1"/>
  </c:chart>
  <c:externalData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SG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2000"/>
            </a:pPr>
            <a:r>
              <a:rPr lang="en-US" sz="2000"/>
              <a:t>Graph of GPA against</a:t>
            </a:r>
            <a:r>
              <a:rPr lang="en-US" sz="2000" baseline="0"/>
              <a:t> Amount of Time Spent on Facebook/h</a:t>
            </a:r>
            <a:endParaRPr lang="en-US" sz="2000"/>
          </a:p>
        </c:rich>
      </c:tx>
      <c:layout/>
    </c:title>
    <c:plotArea>
      <c:layout>
        <c:manualLayout>
          <c:layoutTarget val="inner"/>
          <c:xMode val="edge"/>
          <c:yMode val="edge"/>
          <c:x val="0.14040827900610486"/>
          <c:y val="0.22913297699432572"/>
          <c:w val="0.78643468871929512"/>
          <c:h val="0.57348566208692853"/>
        </c:manualLayout>
      </c:layout>
      <c:scatterChart>
        <c:scatterStyle val="lineMarker"/>
        <c:ser>
          <c:idx val="0"/>
          <c:order val="0"/>
          <c:tx>
            <c:strRef>
              <c:f>Sheet2!$B$1</c:f>
              <c:strCache>
                <c:ptCount val="1"/>
                <c:pt idx="0">
                  <c:v>GPA</c:v>
                </c:pt>
              </c:strCache>
            </c:strRef>
          </c:tx>
          <c:spPr>
            <a:ln w="28575">
              <a:noFill/>
            </a:ln>
          </c:spPr>
          <c:marker>
            <c:symbol val="x"/>
            <c:size val="5"/>
            <c:spPr>
              <a:noFill/>
              <a:ln w="6350">
                <a:solidFill>
                  <a:srgbClr val="000000"/>
                </a:solidFill>
              </a:ln>
            </c:spPr>
          </c:marker>
          <c:xVal>
            <c:numRef>
              <c:f>Sheet2!$A$2:$A$25</c:f>
              <c:numCache>
                <c:formatCode>General</c:formatCode>
                <c:ptCount val="2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0.25</c:v>
                </c:pt>
                <c:pt idx="4">
                  <c:v>0.5</c:v>
                </c:pt>
                <c:pt idx="5">
                  <c:v>0.75000000000000033</c:v>
                </c:pt>
                <c:pt idx="6">
                  <c:v>1</c:v>
                </c:pt>
                <c:pt idx="7">
                  <c:v>1</c:v>
                </c:pt>
                <c:pt idx="8">
                  <c:v>1.5</c:v>
                </c:pt>
                <c:pt idx="9">
                  <c:v>2</c:v>
                </c:pt>
                <c:pt idx="10">
                  <c:v>2</c:v>
                </c:pt>
                <c:pt idx="11">
                  <c:v>2</c:v>
                </c:pt>
                <c:pt idx="12">
                  <c:v>2.5</c:v>
                </c:pt>
                <c:pt idx="13">
                  <c:v>2.5</c:v>
                </c:pt>
                <c:pt idx="14">
                  <c:v>3</c:v>
                </c:pt>
                <c:pt idx="15">
                  <c:v>5</c:v>
                </c:pt>
                <c:pt idx="16">
                  <c:v>7</c:v>
                </c:pt>
                <c:pt idx="17">
                  <c:v>10</c:v>
                </c:pt>
                <c:pt idx="18">
                  <c:v>10</c:v>
                </c:pt>
                <c:pt idx="19">
                  <c:v>10</c:v>
                </c:pt>
                <c:pt idx="20">
                  <c:v>12</c:v>
                </c:pt>
                <c:pt idx="21">
                  <c:v>14</c:v>
                </c:pt>
                <c:pt idx="22">
                  <c:v>18</c:v>
                </c:pt>
                <c:pt idx="23">
                  <c:v>28</c:v>
                </c:pt>
              </c:numCache>
            </c:numRef>
          </c:xVal>
          <c:yVal>
            <c:numRef>
              <c:f>Sheet2!$B$2:$B$25</c:f>
              <c:numCache>
                <c:formatCode>General</c:formatCode>
                <c:ptCount val="24"/>
                <c:pt idx="0">
                  <c:v>3.6</c:v>
                </c:pt>
                <c:pt idx="1">
                  <c:v>3.65</c:v>
                </c:pt>
                <c:pt idx="2">
                  <c:v>3.75</c:v>
                </c:pt>
                <c:pt idx="3">
                  <c:v>3.65</c:v>
                </c:pt>
                <c:pt idx="4">
                  <c:v>3.9</c:v>
                </c:pt>
                <c:pt idx="5">
                  <c:v>3.8</c:v>
                </c:pt>
                <c:pt idx="6">
                  <c:v>3.66</c:v>
                </c:pt>
                <c:pt idx="7">
                  <c:v>3.75</c:v>
                </c:pt>
                <c:pt idx="8">
                  <c:v>3.4</c:v>
                </c:pt>
                <c:pt idx="9">
                  <c:v>2.9</c:v>
                </c:pt>
                <c:pt idx="10">
                  <c:v>3.14</c:v>
                </c:pt>
                <c:pt idx="11">
                  <c:v>3.8</c:v>
                </c:pt>
                <c:pt idx="12">
                  <c:v>3.8</c:v>
                </c:pt>
                <c:pt idx="13">
                  <c:v>3.8499999999999988</c:v>
                </c:pt>
                <c:pt idx="14">
                  <c:v>3.7</c:v>
                </c:pt>
                <c:pt idx="15">
                  <c:v>3.72</c:v>
                </c:pt>
                <c:pt idx="16">
                  <c:v>3.55</c:v>
                </c:pt>
                <c:pt idx="17">
                  <c:v>3.55</c:v>
                </c:pt>
                <c:pt idx="18">
                  <c:v>3.6</c:v>
                </c:pt>
                <c:pt idx="19">
                  <c:v>3.7</c:v>
                </c:pt>
                <c:pt idx="20">
                  <c:v>3.9</c:v>
                </c:pt>
                <c:pt idx="21">
                  <c:v>3.3</c:v>
                </c:pt>
                <c:pt idx="22">
                  <c:v>3.09</c:v>
                </c:pt>
                <c:pt idx="23">
                  <c:v>3.4</c:v>
                </c:pt>
              </c:numCache>
            </c:numRef>
          </c:yVal>
        </c:ser>
        <c:axId val="129128704"/>
        <c:axId val="129389312"/>
      </c:scatterChart>
      <c:valAx>
        <c:axId val="129128704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 sz="1200"/>
                </a:pPr>
                <a:r>
                  <a:rPr lang="en-SG" sz="1200"/>
                  <a:t>Amount of</a:t>
                </a:r>
                <a:r>
                  <a:rPr lang="en-SG" sz="1200" baseline="0"/>
                  <a:t> time spent on Facebook/h</a:t>
                </a:r>
                <a:endParaRPr lang="en-SG" sz="1200"/>
              </a:p>
            </c:rich>
          </c:tx>
          <c:layout/>
        </c:title>
        <c:numFmt formatCode="General" sourceLinked="1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129389312"/>
        <c:crosses val="autoZero"/>
        <c:crossBetween val="midCat"/>
        <c:majorUnit val="5"/>
      </c:valAx>
      <c:valAx>
        <c:axId val="129389312"/>
        <c:scaling>
          <c:orientation val="minMax"/>
          <c:max val="4"/>
          <c:min val="2.8"/>
        </c:scaling>
        <c:axPos val="l"/>
        <c:majorGridlines/>
        <c:title>
          <c:tx>
            <c:rich>
              <a:bodyPr rot="0" vert="horz"/>
              <a:lstStyle/>
              <a:p>
                <a:pPr>
                  <a:defRPr sz="1200"/>
                </a:pPr>
                <a:r>
                  <a:rPr lang="en-SG" sz="1200" dirty="0"/>
                  <a:t>GPA</a:t>
                </a:r>
              </a:p>
            </c:rich>
          </c:tx>
          <c:layout>
            <c:manualLayout>
              <c:xMode val="edge"/>
              <c:yMode val="edge"/>
              <c:x val="1.4825812045512183E-4"/>
              <c:y val="0.49248435672872509"/>
            </c:manualLayout>
          </c:layout>
        </c:title>
        <c:numFmt formatCode="General" sourceLinked="1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129128704"/>
        <c:crosses val="autoZero"/>
        <c:crossBetween val="midCat"/>
        <c:majorUnit val="0.2"/>
        <c:minorUnit val="4.0000000000000022E-2"/>
      </c:valAx>
    </c:plotArea>
    <c:legend>
      <c:legendPos val="r"/>
      <c:layout>
        <c:manualLayout>
          <c:xMode val="edge"/>
          <c:yMode val="edge"/>
          <c:x val="0.91599938595411323"/>
          <c:y val="0.44406331395277071"/>
          <c:w val="8.1617245231010382E-2"/>
          <c:h val="5.906056734436916E-2"/>
        </c:manualLayout>
      </c:layout>
    </c:legend>
    <c:plotVisOnly val="1"/>
  </c:chart>
  <c:externalData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SG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2000"/>
            </a:pPr>
            <a:r>
              <a:rPr lang="en-US" sz="2000" dirty="0"/>
              <a:t>Graph</a:t>
            </a:r>
            <a:r>
              <a:rPr lang="en-US" sz="2000" baseline="0" dirty="0"/>
              <a:t> of </a:t>
            </a:r>
            <a:r>
              <a:rPr lang="en-US" sz="2000" dirty="0"/>
              <a:t>GPA against amount of time spent studying</a:t>
            </a:r>
          </a:p>
        </c:rich>
      </c:tx>
      <c:layout/>
    </c:title>
    <c:plotArea>
      <c:layout/>
      <c:scatterChart>
        <c:scatterStyle val="lineMarker"/>
        <c:ser>
          <c:idx val="0"/>
          <c:order val="0"/>
          <c:tx>
            <c:strRef>
              <c:f>Sheet3!$B$1</c:f>
              <c:strCache>
                <c:ptCount val="1"/>
                <c:pt idx="0">
                  <c:v>GPA</c:v>
                </c:pt>
              </c:strCache>
            </c:strRef>
          </c:tx>
          <c:spPr>
            <a:ln w="28575">
              <a:noFill/>
            </a:ln>
          </c:spPr>
          <c:marker>
            <c:symbol val="x"/>
            <c:size val="5"/>
            <c:spPr>
              <a:noFill/>
              <a:ln w="3175">
                <a:solidFill>
                  <a:schemeClr val="tx1"/>
                </a:solidFill>
              </a:ln>
            </c:spPr>
          </c:marker>
          <c:xVal>
            <c:numRef>
              <c:f>Sheet3!$A$2:$A$25</c:f>
              <c:numCache>
                <c:formatCode>General</c:formatCode>
                <c:ptCount val="24"/>
                <c:pt idx="0">
                  <c:v>2</c:v>
                </c:pt>
                <c:pt idx="1">
                  <c:v>1</c:v>
                </c:pt>
                <c:pt idx="2">
                  <c:v>4</c:v>
                </c:pt>
                <c:pt idx="3">
                  <c:v>0.5</c:v>
                </c:pt>
                <c:pt idx="4">
                  <c:v>7.5</c:v>
                </c:pt>
                <c:pt idx="5">
                  <c:v>2</c:v>
                </c:pt>
                <c:pt idx="6">
                  <c:v>6</c:v>
                </c:pt>
                <c:pt idx="7">
                  <c:v>4</c:v>
                </c:pt>
                <c:pt idx="8">
                  <c:v>3</c:v>
                </c:pt>
                <c:pt idx="9">
                  <c:v>3</c:v>
                </c:pt>
                <c:pt idx="10">
                  <c:v>6</c:v>
                </c:pt>
                <c:pt idx="11">
                  <c:v>3</c:v>
                </c:pt>
                <c:pt idx="12">
                  <c:v>3</c:v>
                </c:pt>
                <c:pt idx="13">
                  <c:v>0.75000000000000022</c:v>
                </c:pt>
                <c:pt idx="14">
                  <c:v>0.5</c:v>
                </c:pt>
                <c:pt idx="15">
                  <c:v>1.5</c:v>
                </c:pt>
                <c:pt idx="16">
                  <c:v>10</c:v>
                </c:pt>
                <c:pt idx="17">
                  <c:v>4.5</c:v>
                </c:pt>
                <c:pt idx="18">
                  <c:v>5</c:v>
                </c:pt>
                <c:pt idx="19">
                  <c:v>1</c:v>
                </c:pt>
                <c:pt idx="20">
                  <c:v>3.5</c:v>
                </c:pt>
                <c:pt idx="21">
                  <c:v>3</c:v>
                </c:pt>
                <c:pt idx="22">
                  <c:v>3</c:v>
                </c:pt>
                <c:pt idx="23">
                  <c:v>1.5</c:v>
                </c:pt>
              </c:numCache>
            </c:numRef>
          </c:xVal>
          <c:yVal>
            <c:numRef>
              <c:f>Sheet3!$B$2:$B$25</c:f>
              <c:numCache>
                <c:formatCode>General</c:formatCode>
                <c:ptCount val="24"/>
                <c:pt idx="0">
                  <c:v>3.75</c:v>
                </c:pt>
                <c:pt idx="1">
                  <c:v>3.3</c:v>
                </c:pt>
                <c:pt idx="2">
                  <c:v>3.7</c:v>
                </c:pt>
                <c:pt idx="3">
                  <c:v>3.66</c:v>
                </c:pt>
                <c:pt idx="4">
                  <c:v>3.8</c:v>
                </c:pt>
                <c:pt idx="5">
                  <c:v>3.4</c:v>
                </c:pt>
                <c:pt idx="6">
                  <c:v>2.9</c:v>
                </c:pt>
                <c:pt idx="7">
                  <c:v>3.65</c:v>
                </c:pt>
                <c:pt idx="8">
                  <c:v>3.55</c:v>
                </c:pt>
                <c:pt idx="9">
                  <c:v>3.6</c:v>
                </c:pt>
                <c:pt idx="10">
                  <c:v>3.9</c:v>
                </c:pt>
                <c:pt idx="11">
                  <c:v>3.72</c:v>
                </c:pt>
                <c:pt idx="12">
                  <c:v>3.8499999999999992</c:v>
                </c:pt>
                <c:pt idx="13">
                  <c:v>3.14</c:v>
                </c:pt>
                <c:pt idx="14">
                  <c:v>3.55</c:v>
                </c:pt>
                <c:pt idx="15">
                  <c:v>3.4</c:v>
                </c:pt>
                <c:pt idx="16">
                  <c:v>3.8</c:v>
                </c:pt>
                <c:pt idx="17">
                  <c:v>3.9</c:v>
                </c:pt>
                <c:pt idx="18">
                  <c:v>3.8</c:v>
                </c:pt>
                <c:pt idx="19">
                  <c:v>3.7</c:v>
                </c:pt>
                <c:pt idx="20">
                  <c:v>3.09</c:v>
                </c:pt>
                <c:pt idx="21">
                  <c:v>3.6</c:v>
                </c:pt>
                <c:pt idx="22">
                  <c:v>3.65</c:v>
                </c:pt>
                <c:pt idx="23">
                  <c:v>3.75</c:v>
                </c:pt>
              </c:numCache>
            </c:numRef>
          </c:yVal>
        </c:ser>
        <c:axId val="129454848"/>
        <c:axId val="129457152"/>
      </c:scatterChart>
      <c:valAx>
        <c:axId val="129454848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 sz="1200"/>
                </a:pPr>
                <a:r>
                  <a:rPr lang="en-SG" sz="1200"/>
                  <a:t>Amount</a:t>
                </a:r>
                <a:r>
                  <a:rPr lang="en-SG" sz="1200" baseline="0"/>
                  <a:t> of time spent studying/h</a:t>
                </a:r>
                <a:endParaRPr lang="en-SG" sz="1200"/>
              </a:p>
            </c:rich>
          </c:tx>
          <c:layout/>
        </c:title>
        <c:numFmt formatCode="General" sourceLinked="1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129457152"/>
        <c:crosses val="autoZero"/>
        <c:crossBetween val="midCat"/>
      </c:valAx>
      <c:valAx>
        <c:axId val="129457152"/>
        <c:scaling>
          <c:orientation val="minMax"/>
          <c:max val="4"/>
          <c:min val="2.8"/>
        </c:scaling>
        <c:axPos val="l"/>
        <c:majorGridlines/>
        <c:title>
          <c:tx>
            <c:rich>
              <a:bodyPr rot="0" vert="horz"/>
              <a:lstStyle/>
              <a:p>
                <a:pPr>
                  <a:defRPr sz="1200"/>
                </a:pPr>
                <a:r>
                  <a:rPr lang="en-SG" sz="1200"/>
                  <a:t>GPA</a:t>
                </a:r>
              </a:p>
            </c:rich>
          </c:tx>
          <c:layout/>
        </c:title>
        <c:numFmt formatCode="General" sourceLinked="1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129454848"/>
        <c:crosses val="autoZero"/>
        <c:crossBetween val="midCat"/>
        <c:majorUnit val="0.2"/>
        <c:minorUnit val="0.05"/>
      </c:valAx>
    </c:plotArea>
    <c:plotVisOnly val="1"/>
  </c:chart>
  <c:externalData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SG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1600"/>
            </a:pPr>
            <a:r>
              <a:rPr lang="en-SG" sz="1600"/>
              <a:t>Graph of Percentage</a:t>
            </a:r>
            <a:r>
              <a:rPr lang="en-SG" sz="1600" baseline="0"/>
              <a:t> of Respondents against Opinion on whether Facebook affects exam results</a:t>
            </a:r>
            <a:endParaRPr lang="en-SG" sz="1600"/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v>Opinion on whether Facebook affects results</c:v>
          </c:tx>
          <c:cat>
            <c:strRef>
              <c:f>Sheet4!$A$2:$A$4</c:f>
              <c:strCache>
                <c:ptCount val="3"/>
                <c:pt idx="0">
                  <c:v>Yes</c:v>
                </c:pt>
                <c:pt idx="1">
                  <c:v>Maybe</c:v>
                </c:pt>
                <c:pt idx="2">
                  <c:v>No</c:v>
                </c:pt>
              </c:strCache>
            </c:strRef>
          </c:cat>
          <c:val>
            <c:numRef>
              <c:f>Sheet4!$B$2:$B$4</c:f>
              <c:numCache>
                <c:formatCode>0%</c:formatCode>
                <c:ptCount val="3"/>
                <c:pt idx="0">
                  <c:v>0.75000000000000011</c:v>
                </c:pt>
                <c:pt idx="1">
                  <c:v>0.25</c:v>
                </c:pt>
                <c:pt idx="2">
                  <c:v>0</c:v>
                </c:pt>
              </c:numCache>
            </c:numRef>
          </c:val>
        </c:ser>
        <c:axId val="129436672"/>
        <c:axId val="129511808"/>
      </c:barChart>
      <c:catAx>
        <c:axId val="129436672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 sz="1200"/>
                </a:pPr>
                <a:r>
                  <a:rPr lang="en-SG" sz="1200"/>
                  <a:t>Opinion on whether</a:t>
                </a:r>
                <a:r>
                  <a:rPr lang="en-SG" sz="1200" baseline="0"/>
                  <a:t> Facebook affects exam results</a:t>
                </a:r>
                <a:endParaRPr lang="en-SG" sz="1200"/>
              </a:p>
            </c:rich>
          </c:tx>
          <c:layout/>
        </c:title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129511808"/>
        <c:crosses val="autoZero"/>
        <c:auto val="1"/>
        <c:lblAlgn val="ctr"/>
        <c:lblOffset val="100"/>
      </c:catAx>
      <c:valAx>
        <c:axId val="129511808"/>
        <c:scaling>
          <c:orientation val="minMax"/>
          <c:max val="1"/>
        </c:scaling>
        <c:axPos val="l"/>
        <c:majorGridlines/>
        <c:title>
          <c:tx>
            <c:rich>
              <a:bodyPr rot="0" vert="horz"/>
              <a:lstStyle/>
              <a:p>
                <a:pPr>
                  <a:defRPr sz="1200"/>
                </a:pPr>
                <a:r>
                  <a:rPr lang="en-SG" sz="1200"/>
                  <a:t>Percentage</a:t>
                </a:r>
                <a:r>
                  <a:rPr lang="en-SG" sz="1200" baseline="0"/>
                  <a:t> of Respondents</a:t>
                </a:r>
                <a:endParaRPr lang="en-SG" sz="1200"/>
              </a:p>
            </c:rich>
          </c:tx>
          <c:layout/>
        </c:title>
        <c:numFmt formatCode="0%" sourceLinked="1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129436672"/>
        <c:crosses val="autoZero"/>
        <c:crossBetween val="between"/>
        <c:majorUnit val="0.1"/>
      </c:valAx>
    </c:plotArea>
    <c:plotVisOnly val="1"/>
  </c:chart>
  <c:externalData r:id="rId2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FCBD79E-576D-41A9-8572-0ED03662CB1A}" type="doc">
      <dgm:prSet loTypeId="urn:microsoft.com/office/officeart/2005/8/layout/hChevron3" loCatId="process" qsTypeId="urn:microsoft.com/office/officeart/2005/8/quickstyle/3d1" qsCatId="3D" csTypeId="urn:microsoft.com/office/officeart/2005/8/colors/accent1_1" csCatId="accent1" phldr="1"/>
      <dgm:spPr/>
    </dgm:pt>
    <dgm:pt modelId="{5CFF10F0-8A45-4FA8-807C-7DF1D93E0E80}">
      <dgm:prSet phldrT="[Text]"/>
      <dgm:spPr/>
      <dgm:t>
        <a:bodyPr/>
        <a:lstStyle/>
        <a:p>
          <a:r>
            <a:rPr lang="en-US" dirty="0" smtClean="0"/>
            <a:t>Draft questions</a:t>
          </a:r>
          <a:endParaRPr lang="en-SG" dirty="0"/>
        </a:p>
      </dgm:t>
    </dgm:pt>
    <dgm:pt modelId="{D211426B-71A6-414F-962C-74110A9FE1E2}" type="parTrans" cxnId="{B480088E-DA22-4753-95E5-3732C6BA21B4}">
      <dgm:prSet/>
      <dgm:spPr/>
      <dgm:t>
        <a:bodyPr/>
        <a:lstStyle/>
        <a:p>
          <a:endParaRPr lang="en-SG"/>
        </a:p>
      </dgm:t>
    </dgm:pt>
    <dgm:pt modelId="{8ADF4C68-B4BE-41DC-8242-8F72F8B013D9}" type="sibTrans" cxnId="{B480088E-DA22-4753-95E5-3732C6BA21B4}">
      <dgm:prSet/>
      <dgm:spPr/>
      <dgm:t>
        <a:bodyPr/>
        <a:lstStyle/>
        <a:p>
          <a:endParaRPr lang="en-SG"/>
        </a:p>
      </dgm:t>
    </dgm:pt>
    <dgm:pt modelId="{7C9C5B22-C08E-47BF-A1B7-B02C3FE6849A}">
      <dgm:prSet phldrT="[Text]"/>
      <dgm:spPr/>
      <dgm:t>
        <a:bodyPr/>
        <a:lstStyle/>
        <a:p>
          <a:r>
            <a:rPr lang="en-US" dirty="0" smtClean="0"/>
            <a:t>Carry out pilot survey</a:t>
          </a:r>
          <a:endParaRPr lang="en-SG" dirty="0"/>
        </a:p>
      </dgm:t>
    </dgm:pt>
    <dgm:pt modelId="{6E09F99E-8544-4C11-B96E-A9AEF486F0D1}" type="parTrans" cxnId="{A5940C15-2154-4032-B5CB-25A07E3FCE33}">
      <dgm:prSet/>
      <dgm:spPr/>
      <dgm:t>
        <a:bodyPr/>
        <a:lstStyle/>
        <a:p>
          <a:endParaRPr lang="en-SG"/>
        </a:p>
      </dgm:t>
    </dgm:pt>
    <dgm:pt modelId="{8863AAD8-9579-486E-99BF-4DBD30A5BF9A}" type="sibTrans" cxnId="{A5940C15-2154-4032-B5CB-25A07E3FCE33}">
      <dgm:prSet/>
      <dgm:spPr/>
      <dgm:t>
        <a:bodyPr/>
        <a:lstStyle/>
        <a:p>
          <a:endParaRPr lang="en-SG"/>
        </a:p>
      </dgm:t>
    </dgm:pt>
    <dgm:pt modelId="{3509CF04-9B18-4AA8-BE59-EDD53F434EE0}">
      <dgm:prSet phldrT="[Text]"/>
      <dgm:spPr/>
      <dgm:t>
        <a:bodyPr/>
        <a:lstStyle/>
        <a:p>
          <a:r>
            <a:rPr lang="en-US" dirty="0" smtClean="0"/>
            <a:t>Review Questions</a:t>
          </a:r>
          <a:endParaRPr lang="en-SG" dirty="0"/>
        </a:p>
      </dgm:t>
    </dgm:pt>
    <dgm:pt modelId="{177B142F-C371-42F3-9E83-913F9C96F8CA}" type="parTrans" cxnId="{45B1D7F9-C847-49E9-B997-8DA44C0C8994}">
      <dgm:prSet/>
      <dgm:spPr/>
      <dgm:t>
        <a:bodyPr/>
        <a:lstStyle/>
        <a:p>
          <a:endParaRPr lang="en-SG"/>
        </a:p>
      </dgm:t>
    </dgm:pt>
    <dgm:pt modelId="{B0E17A96-A48C-42C3-B84B-2831395FC825}" type="sibTrans" cxnId="{45B1D7F9-C847-49E9-B997-8DA44C0C8994}">
      <dgm:prSet/>
      <dgm:spPr/>
      <dgm:t>
        <a:bodyPr/>
        <a:lstStyle/>
        <a:p>
          <a:endParaRPr lang="en-SG"/>
        </a:p>
      </dgm:t>
    </dgm:pt>
    <dgm:pt modelId="{57CDD4E3-DFD3-4EAC-AD86-399BAD161938}">
      <dgm:prSet phldrT="[Text]"/>
      <dgm:spPr/>
      <dgm:t>
        <a:bodyPr/>
        <a:lstStyle/>
        <a:p>
          <a:r>
            <a:rPr lang="en-US" dirty="0" smtClean="0"/>
            <a:t>Actual survey</a:t>
          </a:r>
          <a:endParaRPr lang="en-SG" dirty="0"/>
        </a:p>
      </dgm:t>
    </dgm:pt>
    <dgm:pt modelId="{9BF833CC-AF4A-4BAF-8388-1581EC41B279}" type="parTrans" cxnId="{9DDF802A-6107-47A7-9D21-117E26A215AB}">
      <dgm:prSet/>
      <dgm:spPr/>
      <dgm:t>
        <a:bodyPr/>
        <a:lstStyle/>
        <a:p>
          <a:endParaRPr lang="en-SG"/>
        </a:p>
      </dgm:t>
    </dgm:pt>
    <dgm:pt modelId="{9477A999-7D4C-4940-9F6A-24EF1D9F5EAA}" type="sibTrans" cxnId="{9DDF802A-6107-47A7-9D21-117E26A215AB}">
      <dgm:prSet/>
      <dgm:spPr/>
      <dgm:t>
        <a:bodyPr/>
        <a:lstStyle/>
        <a:p>
          <a:endParaRPr lang="en-SG"/>
        </a:p>
      </dgm:t>
    </dgm:pt>
    <dgm:pt modelId="{B53E0D1F-FA5D-48DA-B260-AC57B35B355E}" type="pres">
      <dgm:prSet presAssocID="{EFCBD79E-576D-41A9-8572-0ED03662CB1A}" presName="Name0" presStyleCnt="0">
        <dgm:presLayoutVars>
          <dgm:dir/>
          <dgm:resizeHandles val="exact"/>
        </dgm:presLayoutVars>
      </dgm:prSet>
      <dgm:spPr/>
    </dgm:pt>
    <dgm:pt modelId="{472AC49E-19A0-4AF1-ADC9-89B2D29B2CA0}" type="pres">
      <dgm:prSet presAssocID="{5CFF10F0-8A45-4FA8-807C-7DF1D93E0E80}" presName="parTxOnly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SG"/>
        </a:p>
      </dgm:t>
    </dgm:pt>
    <dgm:pt modelId="{6B18BA34-7F4A-4EBD-938D-4C33ED669C1F}" type="pres">
      <dgm:prSet presAssocID="{8ADF4C68-B4BE-41DC-8242-8F72F8B013D9}" presName="parSpace" presStyleCnt="0"/>
      <dgm:spPr/>
    </dgm:pt>
    <dgm:pt modelId="{685202F4-CCE1-4C3D-9827-D5F97A52A729}" type="pres">
      <dgm:prSet presAssocID="{7C9C5B22-C08E-47BF-A1B7-B02C3FE6849A}" presName="parTxOnly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SG"/>
        </a:p>
      </dgm:t>
    </dgm:pt>
    <dgm:pt modelId="{79863DDE-9C01-49F8-BA86-4A80B75F4CDB}" type="pres">
      <dgm:prSet presAssocID="{8863AAD8-9579-486E-99BF-4DBD30A5BF9A}" presName="parSpace" presStyleCnt="0"/>
      <dgm:spPr/>
    </dgm:pt>
    <dgm:pt modelId="{D2DB4830-A56D-40A8-8405-CCD4FAFF0D30}" type="pres">
      <dgm:prSet presAssocID="{3509CF04-9B18-4AA8-BE59-EDD53F434EE0}" presName="parTxOnly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SG"/>
        </a:p>
      </dgm:t>
    </dgm:pt>
    <dgm:pt modelId="{6F0B4C41-9D97-4CA2-89FD-1E772956D68E}" type="pres">
      <dgm:prSet presAssocID="{B0E17A96-A48C-42C3-B84B-2831395FC825}" presName="parSpace" presStyleCnt="0"/>
      <dgm:spPr/>
    </dgm:pt>
    <dgm:pt modelId="{1C1FA3A9-56E2-4A00-8E65-F566A3B770AC}" type="pres">
      <dgm:prSet presAssocID="{57CDD4E3-DFD3-4EAC-AD86-399BAD161938}" presName="parTxOnly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SG"/>
        </a:p>
      </dgm:t>
    </dgm:pt>
  </dgm:ptLst>
  <dgm:cxnLst>
    <dgm:cxn modelId="{EB2097B8-56EC-4515-B72F-42C1D22E4B84}" type="presOf" srcId="{57CDD4E3-DFD3-4EAC-AD86-399BAD161938}" destId="{1C1FA3A9-56E2-4A00-8E65-F566A3B770AC}" srcOrd="0" destOrd="0" presId="urn:microsoft.com/office/officeart/2005/8/layout/hChevron3"/>
    <dgm:cxn modelId="{A5940C15-2154-4032-B5CB-25A07E3FCE33}" srcId="{EFCBD79E-576D-41A9-8572-0ED03662CB1A}" destId="{7C9C5B22-C08E-47BF-A1B7-B02C3FE6849A}" srcOrd="1" destOrd="0" parTransId="{6E09F99E-8544-4C11-B96E-A9AEF486F0D1}" sibTransId="{8863AAD8-9579-486E-99BF-4DBD30A5BF9A}"/>
    <dgm:cxn modelId="{9DDF802A-6107-47A7-9D21-117E26A215AB}" srcId="{EFCBD79E-576D-41A9-8572-0ED03662CB1A}" destId="{57CDD4E3-DFD3-4EAC-AD86-399BAD161938}" srcOrd="3" destOrd="0" parTransId="{9BF833CC-AF4A-4BAF-8388-1581EC41B279}" sibTransId="{9477A999-7D4C-4940-9F6A-24EF1D9F5EAA}"/>
    <dgm:cxn modelId="{D4F7017E-F9FF-4C7D-BD64-6CBFAFF5BACA}" type="presOf" srcId="{EFCBD79E-576D-41A9-8572-0ED03662CB1A}" destId="{B53E0D1F-FA5D-48DA-B260-AC57B35B355E}" srcOrd="0" destOrd="0" presId="urn:microsoft.com/office/officeart/2005/8/layout/hChevron3"/>
    <dgm:cxn modelId="{45B1D7F9-C847-49E9-B997-8DA44C0C8994}" srcId="{EFCBD79E-576D-41A9-8572-0ED03662CB1A}" destId="{3509CF04-9B18-4AA8-BE59-EDD53F434EE0}" srcOrd="2" destOrd="0" parTransId="{177B142F-C371-42F3-9E83-913F9C96F8CA}" sibTransId="{B0E17A96-A48C-42C3-B84B-2831395FC825}"/>
    <dgm:cxn modelId="{033BC421-247C-4C84-A9E5-27C0E84F12AB}" type="presOf" srcId="{7C9C5B22-C08E-47BF-A1B7-B02C3FE6849A}" destId="{685202F4-CCE1-4C3D-9827-D5F97A52A729}" srcOrd="0" destOrd="0" presId="urn:microsoft.com/office/officeart/2005/8/layout/hChevron3"/>
    <dgm:cxn modelId="{B480088E-DA22-4753-95E5-3732C6BA21B4}" srcId="{EFCBD79E-576D-41A9-8572-0ED03662CB1A}" destId="{5CFF10F0-8A45-4FA8-807C-7DF1D93E0E80}" srcOrd="0" destOrd="0" parTransId="{D211426B-71A6-414F-962C-74110A9FE1E2}" sibTransId="{8ADF4C68-B4BE-41DC-8242-8F72F8B013D9}"/>
    <dgm:cxn modelId="{8F5C2264-5DC3-423D-B084-087FC14E5C20}" type="presOf" srcId="{5CFF10F0-8A45-4FA8-807C-7DF1D93E0E80}" destId="{472AC49E-19A0-4AF1-ADC9-89B2D29B2CA0}" srcOrd="0" destOrd="0" presId="urn:microsoft.com/office/officeart/2005/8/layout/hChevron3"/>
    <dgm:cxn modelId="{0B8BB823-0E2A-4D1D-9E3D-D625B2B22A52}" type="presOf" srcId="{3509CF04-9B18-4AA8-BE59-EDD53F434EE0}" destId="{D2DB4830-A56D-40A8-8405-CCD4FAFF0D30}" srcOrd="0" destOrd="0" presId="urn:microsoft.com/office/officeart/2005/8/layout/hChevron3"/>
    <dgm:cxn modelId="{BE980A55-1DE4-4F55-BBB2-CD3FB6F4A782}" type="presParOf" srcId="{B53E0D1F-FA5D-48DA-B260-AC57B35B355E}" destId="{472AC49E-19A0-4AF1-ADC9-89B2D29B2CA0}" srcOrd="0" destOrd="0" presId="urn:microsoft.com/office/officeart/2005/8/layout/hChevron3"/>
    <dgm:cxn modelId="{3DF75478-A242-4ACD-99EC-21EE3FB82A26}" type="presParOf" srcId="{B53E0D1F-FA5D-48DA-B260-AC57B35B355E}" destId="{6B18BA34-7F4A-4EBD-938D-4C33ED669C1F}" srcOrd="1" destOrd="0" presId="urn:microsoft.com/office/officeart/2005/8/layout/hChevron3"/>
    <dgm:cxn modelId="{19C38B67-B6BB-4DE8-8311-F7E4B49C6BCC}" type="presParOf" srcId="{B53E0D1F-FA5D-48DA-B260-AC57B35B355E}" destId="{685202F4-CCE1-4C3D-9827-D5F97A52A729}" srcOrd="2" destOrd="0" presId="urn:microsoft.com/office/officeart/2005/8/layout/hChevron3"/>
    <dgm:cxn modelId="{3205C5C5-4B36-4CA2-AFA2-42B21A7EFF5C}" type="presParOf" srcId="{B53E0D1F-FA5D-48DA-B260-AC57B35B355E}" destId="{79863DDE-9C01-49F8-BA86-4A80B75F4CDB}" srcOrd="3" destOrd="0" presId="urn:microsoft.com/office/officeart/2005/8/layout/hChevron3"/>
    <dgm:cxn modelId="{D269BD7B-34A4-459F-80C4-D8998AEF111D}" type="presParOf" srcId="{B53E0D1F-FA5D-48DA-B260-AC57B35B355E}" destId="{D2DB4830-A56D-40A8-8405-CCD4FAFF0D30}" srcOrd="4" destOrd="0" presId="urn:microsoft.com/office/officeart/2005/8/layout/hChevron3"/>
    <dgm:cxn modelId="{CEB823AD-0601-4359-9BEC-715072CE82D0}" type="presParOf" srcId="{B53E0D1F-FA5D-48DA-B260-AC57B35B355E}" destId="{6F0B4C41-9D97-4CA2-89FD-1E772956D68E}" srcOrd="5" destOrd="0" presId="urn:microsoft.com/office/officeart/2005/8/layout/hChevron3"/>
    <dgm:cxn modelId="{174D7BB6-B0B2-4474-AD48-A92CF8074688}" type="presParOf" srcId="{B53E0D1F-FA5D-48DA-B260-AC57B35B355E}" destId="{1C1FA3A9-56E2-4A00-8E65-F566A3B770AC}" srcOrd="6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72AC49E-19A0-4AF1-ADC9-89B2D29B2CA0}">
      <dsp:nvSpPr>
        <dsp:cNvPr id="0" name=""/>
        <dsp:cNvSpPr/>
      </dsp:nvSpPr>
      <dsp:spPr>
        <a:xfrm>
          <a:off x="1785" y="289693"/>
          <a:ext cx="1791890" cy="716756"/>
        </a:xfrm>
        <a:prstGeom prst="homePlat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40005" rIns="20003" bIns="4000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Draft questions</a:t>
          </a:r>
          <a:endParaRPr lang="en-SG" sz="1500" kern="1200" dirty="0"/>
        </a:p>
      </dsp:txBody>
      <dsp:txXfrm>
        <a:off x="1785" y="289693"/>
        <a:ext cx="1791890" cy="716756"/>
      </dsp:txXfrm>
    </dsp:sp>
    <dsp:sp modelId="{685202F4-CCE1-4C3D-9827-D5F97A52A729}">
      <dsp:nvSpPr>
        <dsp:cNvPr id="0" name=""/>
        <dsp:cNvSpPr/>
      </dsp:nvSpPr>
      <dsp:spPr>
        <a:xfrm>
          <a:off x="1435298" y="289693"/>
          <a:ext cx="1791890" cy="716756"/>
        </a:xfrm>
        <a:prstGeom prst="chevron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008" tIns="40005" rIns="20003" bIns="4000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Carry out pilot survey</a:t>
          </a:r>
          <a:endParaRPr lang="en-SG" sz="1500" kern="1200" dirty="0"/>
        </a:p>
      </dsp:txBody>
      <dsp:txXfrm>
        <a:off x="1435298" y="289693"/>
        <a:ext cx="1791890" cy="716756"/>
      </dsp:txXfrm>
    </dsp:sp>
    <dsp:sp modelId="{D2DB4830-A56D-40A8-8405-CCD4FAFF0D30}">
      <dsp:nvSpPr>
        <dsp:cNvPr id="0" name=""/>
        <dsp:cNvSpPr/>
      </dsp:nvSpPr>
      <dsp:spPr>
        <a:xfrm>
          <a:off x="2868810" y="289693"/>
          <a:ext cx="1791890" cy="716756"/>
        </a:xfrm>
        <a:prstGeom prst="chevron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008" tIns="40005" rIns="20003" bIns="4000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Review Questions</a:t>
          </a:r>
          <a:endParaRPr lang="en-SG" sz="1500" kern="1200" dirty="0"/>
        </a:p>
      </dsp:txBody>
      <dsp:txXfrm>
        <a:off x="2868810" y="289693"/>
        <a:ext cx="1791890" cy="716756"/>
      </dsp:txXfrm>
    </dsp:sp>
    <dsp:sp modelId="{1C1FA3A9-56E2-4A00-8E65-F566A3B770AC}">
      <dsp:nvSpPr>
        <dsp:cNvPr id="0" name=""/>
        <dsp:cNvSpPr/>
      </dsp:nvSpPr>
      <dsp:spPr>
        <a:xfrm>
          <a:off x="4302323" y="289693"/>
          <a:ext cx="1791890" cy="716756"/>
        </a:xfrm>
        <a:prstGeom prst="chevron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008" tIns="40005" rIns="20003" bIns="4000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Actual survey</a:t>
          </a:r>
          <a:endParaRPr lang="en-SG" sz="1500" kern="1200" dirty="0"/>
        </a:p>
      </dsp:txBody>
      <dsp:txXfrm>
        <a:off x="4302323" y="289693"/>
        <a:ext cx="1791890" cy="71675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SG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14AA2E-A156-43E9-8AF0-A31007957434}" type="datetimeFigureOut">
              <a:rPr lang="en-SG" smtClean="0"/>
              <a:pPr/>
              <a:t>10/8/2010</a:t>
            </a:fld>
            <a:endParaRPr lang="en-SG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SG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S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3CD48E-F666-4114-A7E0-D286487F81C6}" type="slidenum">
              <a:rPr lang="en-SG" smtClean="0"/>
              <a:pPr/>
              <a:t>‹#›</a:t>
            </a:fld>
            <a:endParaRPr lang="en-SG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S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3CD48E-F666-4114-A7E0-D286487F81C6}" type="slidenum">
              <a:rPr lang="en-SG" smtClean="0"/>
              <a:pPr/>
              <a:t>1</a:t>
            </a:fld>
            <a:endParaRPr lang="en-SG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S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3CD48E-F666-4114-A7E0-D286487F81C6}" type="slidenum">
              <a:rPr lang="en-SG" smtClean="0"/>
              <a:pPr/>
              <a:t>10</a:t>
            </a:fld>
            <a:endParaRPr lang="en-SG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S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3CD48E-F666-4114-A7E0-D286487F81C6}" type="slidenum">
              <a:rPr lang="en-SG" smtClean="0"/>
              <a:pPr/>
              <a:t>11</a:t>
            </a:fld>
            <a:endParaRPr lang="en-SG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S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3CD48E-F666-4114-A7E0-D286487F81C6}" type="slidenum">
              <a:rPr lang="en-SG" smtClean="0"/>
              <a:pPr/>
              <a:t>12</a:t>
            </a:fld>
            <a:endParaRPr lang="en-SG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S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3CD48E-F666-4114-A7E0-D286487F81C6}" type="slidenum">
              <a:rPr lang="en-SG" smtClean="0"/>
              <a:pPr/>
              <a:t>13</a:t>
            </a:fld>
            <a:endParaRPr lang="en-SG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S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3CD48E-F666-4114-A7E0-D286487F81C6}" type="slidenum">
              <a:rPr lang="en-SG" smtClean="0"/>
              <a:pPr/>
              <a:t>14</a:t>
            </a:fld>
            <a:endParaRPr lang="en-SG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S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3CD48E-F666-4114-A7E0-D286487F81C6}" type="slidenum">
              <a:rPr lang="en-SG" smtClean="0"/>
              <a:pPr/>
              <a:t>15</a:t>
            </a:fld>
            <a:endParaRPr lang="en-SG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S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3CD48E-F666-4114-A7E0-D286487F81C6}" type="slidenum">
              <a:rPr lang="en-SG" smtClean="0"/>
              <a:pPr/>
              <a:t>16</a:t>
            </a:fld>
            <a:endParaRPr lang="en-SG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S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3CD48E-F666-4114-A7E0-D286487F81C6}" type="slidenum">
              <a:rPr lang="en-SG" smtClean="0"/>
              <a:pPr/>
              <a:t>17</a:t>
            </a:fld>
            <a:endParaRPr lang="en-SG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S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3CD48E-F666-4114-A7E0-D286487F81C6}" type="slidenum">
              <a:rPr lang="en-SG" smtClean="0"/>
              <a:pPr/>
              <a:t>18</a:t>
            </a:fld>
            <a:endParaRPr lang="en-SG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S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3CD48E-F666-4114-A7E0-D286487F81C6}" type="slidenum">
              <a:rPr lang="en-SG" smtClean="0"/>
              <a:pPr/>
              <a:t>19</a:t>
            </a:fld>
            <a:endParaRPr lang="en-SG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S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3CD48E-F666-4114-A7E0-D286487F81C6}" type="slidenum">
              <a:rPr lang="en-SG" smtClean="0"/>
              <a:pPr/>
              <a:t>2</a:t>
            </a:fld>
            <a:endParaRPr lang="en-SG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S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3CD48E-F666-4114-A7E0-D286487F81C6}" type="slidenum">
              <a:rPr lang="en-SG" smtClean="0"/>
              <a:pPr/>
              <a:t>20</a:t>
            </a:fld>
            <a:endParaRPr lang="en-SG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S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3CD48E-F666-4114-A7E0-D286487F81C6}" type="slidenum">
              <a:rPr lang="en-SG" smtClean="0"/>
              <a:pPr/>
              <a:t>3</a:t>
            </a:fld>
            <a:endParaRPr lang="en-SG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S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3CD48E-F666-4114-A7E0-D286487F81C6}" type="slidenum">
              <a:rPr lang="en-SG" smtClean="0"/>
              <a:pPr/>
              <a:t>4</a:t>
            </a:fld>
            <a:endParaRPr lang="en-SG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S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3CD48E-F666-4114-A7E0-D286487F81C6}" type="slidenum">
              <a:rPr lang="en-SG" smtClean="0"/>
              <a:pPr/>
              <a:t>5</a:t>
            </a:fld>
            <a:endParaRPr lang="en-SG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S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3CD48E-F666-4114-A7E0-D286487F81C6}" type="slidenum">
              <a:rPr lang="en-SG" smtClean="0"/>
              <a:pPr/>
              <a:t>6</a:t>
            </a:fld>
            <a:endParaRPr lang="en-SG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S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3CD48E-F666-4114-A7E0-D286487F81C6}" type="slidenum">
              <a:rPr lang="en-SG" smtClean="0"/>
              <a:pPr/>
              <a:t>7</a:t>
            </a:fld>
            <a:endParaRPr lang="en-SG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S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3CD48E-F666-4114-A7E0-D286487F81C6}" type="slidenum">
              <a:rPr lang="en-SG" smtClean="0"/>
              <a:pPr/>
              <a:t>8</a:t>
            </a:fld>
            <a:endParaRPr lang="en-SG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S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3CD48E-F666-4114-A7E0-D286487F81C6}" type="slidenum">
              <a:rPr lang="en-SG" smtClean="0"/>
              <a:pPr/>
              <a:t>9</a:t>
            </a:fld>
            <a:endParaRPr lang="en-SG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D11656-8049-497F-B2B7-38A4A40257C3}" type="slidenum">
              <a:rPr lang="en-MY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02081B-DDF6-4858-8FBD-A2815CDEAFF3}" type="slidenum">
              <a:rPr lang="en-MY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791450" y="2667000"/>
            <a:ext cx="1352550" cy="2209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733800" y="2667000"/>
            <a:ext cx="3905250" cy="2209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860B9-8132-4839-A48B-F98071283C38}" type="slidenum">
              <a:rPr lang="en-MY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4B04EF-324F-4A9A-9050-8A922EFDEE4D}" type="slidenum">
              <a:rPr lang="en-MY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183839-8384-4145-A9FC-3842044CD31F}" type="slidenum">
              <a:rPr lang="en-MY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7AD339-DCD5-4AD8-80A1-8D7F129E25DB}" type="slidenum">
              <a:rPr lang="en-MY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67000" y="1676400"/>
            <a:ext cx="2933700" cy="44497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753100" y="1676400"/>
            <a:ext cx="2933700" cy="44497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73AB88-7EE1-41F5-8B11-CE5275E1729C}" type="slidenum">
              <a:rPr lang="en-MY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111451-82AA-4468-93E6-2F4957C6618B}" type="slidenum">
              <a:rPr lang="en-MY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E64BD3-C326-4EB6-A018-E37F668B84D3}" type="slidenum">
              <a:rPr lang="en-MY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7E2424-3155-47F7-810D-1AFD1E029089}" type="slidenum">
              <a:rPr lang="en-MY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7986D1-03B2-4974-8711-ACB7DEFD91BD}" type="slidenum">
              <a:rPr lang="en-MY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834082-9414-4A7F-B85C-8D69AF0C529E}" type="slidenum">
              <a:rPr lang="en-MY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MY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F57348-D810-43DB-B405-796E1122ACDD}" type="slidenum">
              <a:rPr lang="en-MY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2582F1-51A2-4F61-B4AF-45F520947717}" type="slidenum">
              <a:rPr lang="en-MY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609600"/>
            <a:ext cx="1504950" cy="5516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667000" y="609600"/>
            <a:ext cx="4362450" cy="55165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B916CD-A31D-4B51-B360-1FFFEDA0DCF5}" type="slidenum">
              <a:rPr lang="en-MY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75B0A2-5861-4C19-B6BD-80EAED9D1EB4}" type="slidenum">
              <a:rPr lang="en-MY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9592" y="2204865"/>
            <a:ext cx="7787208" cy="374441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E8E88D-B5CE-49F9-B2A2-2A0A96C42CA6}" type="slidenum">
              <a:rPr lang="en-MY"/>
              <a:pPr/>
              <a:t>‹#›</a:t>
            </a:fld>
            <a:endParaRPr lang="en-MY"/>
          </a:p>
        </p:txBody>
      </p:sp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853" y="175193"/>
            <a:ext cx="1905000" cy="1905000"/>
          </a:xfrm>
          <a:prstGeom prst="ellipse">
            <a:avLst/>
          </a:prstGeom>
          <a:ln w="63500" cap="rnd">
            <a:noFill/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87EA05-C65D-43E4-84B7-E34E1E0CCAEE}" type="slidenum">
              <a:rPr lang="en-MY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09800" y="1600200"/>
            <a:ext cx="31623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24500" y="1600200"/>
            <a:ext cx="31623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A31BD0-0C34-4004-BAD4-D16F7F5C1942}" type="slidenum">
              <a:rPr lang="en-MY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5778FE-5DC9-4CFF-BEAF-6666AA12955B}" type="slidenum">
              <a:rPr lang="en-MY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0B8BC3-C67D-438E-9C22-F694CC38B205}" type="slidenum">
              <a:rPr lang="en-MY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A243BC-056C-44F3-B26C-EF472B39F215}" type="slidenum">
              <a:rPr lang="en-MY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B0961D-762B-40F7-80CE-DEABAB1B30A2}" type="slidenum">
              <a:rPr lang="en-MY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CE1B62-6EA6-4FCF-9EDD-7AF2E51D3CBC}" type="slidenum">
              <a:rPr lang="en-MY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MY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012321-E313-420D-B1FE-7340680BCC18}" type="slidenum">
              <a:rPr lang="en-MY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EC2088-8A99-4284-8239-C56B3BC2501A}" type="slidenum">
              <a:rPr lang="en-MY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67550" y="533400"/>
            <a:ext cx="1619250" cy="5592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09800" y="533400"/>
            <a:ext cx="4705350" cy="5592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BC336F-2B19-4743-B1CE-AF6EBC4A7928}" type="slidenum">
              <a:rPr lang="en-MY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FE1254-6E78-45E4-87FD-CA20963E9F8B}" type="slidenum">
              <a:rPr lang="en-MY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20032A-FD01-4485-86F2-F53753B7C3F9}" type="slidenum">
              <a:rPr lang="en-MY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38AA47-E702-4D5F-9A80-C59C5DA44D36}" type="slidenum">
              <a:rPr lang="en-MY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486A52-784E-4DBF-BACC-E9094D82BFD3}" type="slidenum">
              <a:rPr lang="en-MY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AE13A3-B067-4977-BF4E-FC2614E8F2CF}" type="slidenum">
              <a:rPr lang="en-MY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F59447-30EC-463F-9C63-549EA39AF316}" type="slidenum">
              <a:rPr lang="en-MY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33800" y="4419600"/>
            <a:ext cx="2628900" cy="45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15100" y="4419600"/>
            <a:ext cx="2628900" cy="45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9878A4-DBD1-48EA-9FD4-30C634328411}" type="slidenum">
              <a:rPr lang="en-MY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E5116E-4A10-4D82-923B-2046EF219ABA}" type="slidenum">
              <a:rPr lang="en-MY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C6663B-9C96-4B9D-9A5D-8288B2CD0DBA}" type="slidenum">
              <a:rPr lang="en-MY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MY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2F1538-E4BA-4371-8DD6-109944A325A2}" type="slidenum">
              <a:rPr lang="en-MY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A6AF3F-ED62-4547-B735-D2AD60C0AA2F}" type="slidenum">
              <a:rPr lang="en-MY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00850" y="990600"/>
            <a:ext cx="2114550" cy="5135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90600"/>
            <a:ext cx="6191250" cy="51355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6105B7-0644-4928-B578-DC45CF1059F4}" type="slidenum">
              <a:rPr lang="en-MY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49309A-89BC-46CF-8148-E500140640D7}" type="slidenum">
              <a:rPr lang="en-MY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99D1DC-A4B3-4B63-86F9-59F4545573A5}" type="slidenum">
              <a:rPr lang="en-MY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519E95-0AFA-493E-AFAA-2DA99AF0217E}" type="slidenum">
              <a:rPr lang="en-MY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B1EFA6-96DC-45C1-A08A-FB37A75AC097}" type="slidenum">
              <a:rPr lang="en-MY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MY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F59F78-F210-487F-A7C6-26C7F43E19F9}" type="slidenum">
              <a:rPr lang="en-MY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5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0" y="2667000"/>
            <a:ext cx="51816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MY" smtClean="0"/>
              <a:t>ONLINE TEMPLATE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733800" y="4419600"/>
            <a:ext cx="5410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rgbClr val="C0C0C0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MY" smtClean="0"/>
              <a:t>PLACE YOUR TITLE HERE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MY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MY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B04B50A6-000E-4B35-A1DA-049161BCD424}" type="slidenum">
              <a:rPr lang="en-MY"/>
              <a:pPr/>
              <a:t>‹#›</a:t>
            </a:fld>
            <a:endParaRPr lang="en-MY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FFCC00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FFCC00"/>
          </a:solidFill>
          <a:latin typeface="FederationBold" pitchFamily="2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FFCC00"/>
          </a:solidFill>
          <a:latin typeface="FederationBold" pitchFamily="2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FFCC00"/>
          </a:solidFill>
          <a:latin typeface="FederationBold" pitchFamily="2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FFCC00"/>
          </a:solidFill>
          <a:latin typeface="FederationBold" pitchFamily="2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FFCC00"/>
          </a:solidFill>
          <a:latin typeface="FederationBold" pitchFamily="2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FFCC00"/>
          </a:solidFill>
          <a:latin typeface="FederationBold" pitchFamily="2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FFCC00"/>
          </a:solidFill>
          <a:latin typeface="FederationBold" pitchFamily="2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FFCC00"/>
          </a:solidFill>
          <a:latin typeface="FederationBold" pitchFamily="2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Arial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Arial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667000" y="609600"/>
            <a:ext cx="6019800" cy="808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MY" smtClean="0"/>
              <a:t>PLACE YOUR TOPIC HERE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667000" y="1676400"/>
            <a:ext cx="6019800" cy="4449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MY" smtClean="0"/>
              <a:t>Your Description Goes Here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MY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MY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E5A4C621-FBF5-46A3-9F24-E7E102B53E99}" type="slidenum">
              <a:rPr lang="en-MY"/>
              <a:pPr/>
              <a:t>‹#›</a:t>
            </a:fld>
            <a:endParaRPr lang="en-MY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FederationBold" pitchFamily="2" charset="0"/>
        </a:defRPr>
      </a:lvl2pPr>
      <a:lvl3pPr algn="l" rtl="0" fontAlgn="base"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FederationBold" pitchFamily="2" charset="0"/>
        </a:defRPr>
      </a:lvl3pPr>
      <a:lvl4pPr algn="l" rtl="0" fontAlgn="base"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FederationBold" pitchFamily="2" charset="0"/>
        </a:defRPr>
      </a:lvl4pPr>
      <a:lvl5pPr algn="l" rtl="0" fontAlgn="base"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FederationBold" pitchFamily="2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FederationBold" pitchFamily="2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FederationBold" pitchFamily="2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FederationBold" pitchFamily="2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FederationBold" pitchFamily="2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17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Arial" charset="0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Arial" charset="0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209800" y="533400"/>
            <a:ext cx="6477000" cy="884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MY" smtClean="0"/>
              <a:t>PLACE YOUR TOPIC HERE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09800" y="1600200"/>
            <a:ext cx="64770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MY" smtClean="0"/>
              <a:t>Your Description Goes Here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MY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MY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E9109084-167E-463E-A3D8-4ECBCF9F023A}" type="slidenum">
              <a:rPr lang="en-MY"/>
              <a:pPr/>
              <a:t>‹#›</a:t>
            </a:fld>
            <a:endParaRPr lang="en-MY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2500">
          <a:solidFill>
            <a:srgbClr val="FFCC00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2500">
          <a:solidFill>
            <a:srgbClr val="FFCC00"/>
          </a:solidFill>
          <a:latin typeface="FederationBold" pitchFamily="2" charset="0"/>
        </a:defRPr>
      </a:lvl2pPr>
      <a:lvl3pPr algn="ctr" rtl="0" fontAlgn="base">
        <a:spcBef>
          <a:spcPct val="0"/>
        </a:spcBef>
        <a:spcAft>
          <a:spcPct val="0"/>
        </a:spcAft>
        <a:defRPr sz="2500">
          <a:solidFill>
            <a:srgbClr val="FFCC00"/>
          </a:solidFill>
          <a:latin typeface="FederationBold" pitchFamily="2" charset="0"/>
        </a:defRPr>
      </a:lvl3pPr>
      <a:lvl4pPr algn="ctr" rtl="0" fontAlgn="base">
        <a:spcBef>
          <a:spcPct val="0"/>
        </a:spcBef>
        <a:spcAft>
          <a:spcPct val="0"/>
        </a:spcAft>
        <a:defRPr sz="2500">
          <a:solidFill>
            <a:srgbClr val="FFCC00"/>
          </a:solidFill>
          <a:latin typeface="FederationBold" pitchFamily="2" charset="0"/>
        </a:defRPr>
      </a:lvl4pPr>
      <a:lvl5pPr algn="ctr" rtl="0" fontAlgn="base">
        <a:spcBef>
          <a:spcPct val="0"/>
        </a:spcBef>
        <a:spcAft>
          <a:spcPct val="0"/>
        </a:spcAft>
        <a:defRPr sz="2500">
          <a:solidFill>
            <a:srgbClr val="FFCC00"/>
          </a:solidFill>
          <a:latin typeface="FederationBold" pitchFamily="2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500">
          <a:solidFill>
            <a:srgbClr val="FFCC00"/>
          </a:solidFill>
          <a:latin typeface="FederationBold" pitchFamily="2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500">
          <a:solidFill>
            <a:srgbClr val="FFCC00"/>
          </a:solidFill>
          <a:latin typeface="FederationBold" pitchFamily="2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500">
          <a:solidFill>
            <a:srgbClr val="FFCC00"/>
          </a:solidFill>
          <a:latin typeface="FederationBold" pitchFamily="2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500">
          <a:solidFill>
            <a:srgbClr val="FFCC00"/>
          </a:solidFill>
          <a:latin typeface="FederationBold" pitchFamily="2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Arial" charset="0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Arial" charset="0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657600" y="990600"/>
            <a:ext cx="52578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MY" smtClean="0"/>
              <a:t>TRANSITIONAL PAGE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MY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MY"/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C82920ED-C6C8-457A-8EF0-AE2FE89DFE4F}" type="slidenum">
              <a:rPr lang="en-MY"/>
              <a:pPr/>
              <a:t>‹#›</a:t>
            </a:fld>
            <a:endParaRPr lang="en-MY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3700">
          <a:solidFill>
            <a:srgbClr val="FFCC00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700">
          <a:solidFill>
            <a:srgbClr val="FFCC00"/>
          </a:solidFill>
          <a:latin typeface="FederationBold" pitchFamily="2" charset="0"/>
        </a:defRPr>
      </a:lvl2pPr>
      <a:lvl3pPr algn="ctr" rtl="0" fontAlgn="base">
        <a:spcBef>
          <a:spcPct val="0"/>
        </a:spcBef>
        <a:spcAft>
          <a:spcPct val="0"/>
        </a:spcAft>
        <a:defRPr sz="3700">
          <a:solidFill>
            <a:srgbClr val="FFCC00"/>
          </a:solidFill>
          <a:latin typeface="FederationBold" pitchFamily="2" charset="0"/>
        </a:defRPr>
      </a:lvl3pPr>
      <a:lvl4pPr algn="ctr" rtl="0" fontAlgn="base">
        <a:spcBef>
          <a:spcPct val="0"/>
        </a:spcBef>
        <a:spcAft>
          <a:spcPct val="0"/>
        </a:spcAft>
        <a:defRPr sz="3700">
          <a:solidFill>
            <a:srgbClr val="FFCC00"/>
          </a:solidFill>
          <a:latin typeface="FederationBold" pitchFamily="2" charset="0"/>
        </a:defRPr>
      </a:lvl4pPr>
      <a:lvl5pPr algn="ctr" rtl="0" fontAlgn="base">
        <a:spcBef>
          <a:spcPct val="0"/>
        </a:spcBef>
        <a:spcAft>
          <a:spcPct val="0"/>
        </a:spcAft>
        <a:defRPr sz="3700">
          <a:solidFill>
            <a:srgbClr val="FFCC00"/>
          </a:solidFill>
          <a:latin typeface="FederationBold" pitchFamily="2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700">
          <a:solidFill>
            <a:srgbClr val="FFCC00"/>
          </a:solidFill>
          <a:latin typeface="FederationBold" pitchFamily="2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700">
          <a:solidFill>
            <a:srgbClr val="FFCC00"/>
          </a:solidFill>
          <a:latin typeface="FederationBold" pitchFamily="2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700">
          <a:solidFill>
            <a:srgbClr val="FFCC00"/>
          </a:solidFill>
          <a:latin typeface="FederationBold" pitchFamily="2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700">
          <a:solidFill>
            <a:srgbClr val="FFCC00"/>
          </a:solidFill>
          <a:latin typeface="FederationBold" pitchFamily="2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4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9" name="Rectangle 5"/>
          <p:cNvSpPr>
            <a:spLocks noGrp="1" noChangeArrowheads="1"/>
          </p:cNvSpPr>
          <p:nvPr>
            <p:ph idx="1"/>
          </p:nvPr>
        </p:nvSpPr>
        <p:spPr>
          <a:xfrm>
            <a:off x="899592" y="2132855"/>
            <a:ext cx="7787208" cy="3816425"/>
          </a:xfrm>
        </p:spPr>
        <p:txBody>
          <a:bodyPr/>
          <a:lstStyle/>
          <a:p>
            <a:r>
              <a:rPr lang="en-US" dirty="0" smtClean="0"/>
              <a:t>Respondents: </a:t>
            </a:r>
          </a:p>
          <a:p>
            <a:pPr indent="17463">
              <a:buNone/>
            </a:pPr>
            <a:r>
              <a:rPr lang="en-US" sz="1700" b="0" dirty="0" smtClean="0"/>
              <a:t>20 Year 4 students selected at random</a:t>
            </a:r>
          </a:p>
          <a:p>
            <a:r>
              <a:rPr lang="en-US" dirty="0" smtClean="0"/>
              <a:t>Reason for choice:</a:t>
            </a:r>
          </a:p>
          <a:p>
            <a:pPr lvl="1"/>
            <a:r>
              <a:rPr lang="en-US" sz="1700" dirty="0" smtClean="0">
                <a:cs typeface="Times New Roman" pitchFamily="18" charset="0"/>
              </a:rPr>
              <a:t>Longest and most experienced in school</a:t>
            </a:r>
          </a:p>
          <a:p>
            <a:pPr lvl="1"/>
            <a:r>
              <a:rPr lang="en-US" sz="1700" dirty="0" smtClean="0">
                <a:cs typeface="Times New Roman" pitchFamily="18" charset="0"/>
              </a:rPr>
              <a:t>Know how to manage time better</a:t>
            </a:r>
          </a:p>
          <a:p>
            <a:r>
              <a:rPr lang="en-US" dirty="0" smtClean="0">
                <a:cs typeface="Times New Roman" pitchFamily="18" charset="0"/>
              </a:rPr>
              <a:t>Question format:</a:t>
            </a:r>
          </a:p>
          <a:p>
            <a:pPr indent="17463">
              <a:buNone/>
            </a:pPr>
            <a:r>
              <a:rPr lang="en-US" sz="1700" b="0" dirty="0" smtClean="0">
                <a:cs typeface="Times New Roman" pitchFamily="18" charset="0"/>
              </a:rPr>
              <a:t>9 MCQ and OEQ questions in total</a:t>
            </a:r>
          </a:p>
          <a:p>
            <a:pPr marL="360363" indent="-360363"/>
            <a:r>
              <a:rPr lang="en-US" dirty="0" smtClean="0"/>
              <a:t>Procedure:</a:t>
            </a:r>
          </a:p>
          <a:p>
            <a:pPr indent="17463">
              <a:buNone/>
            </a:pPr>
            <a:endParaRPr lang="en-US" sz="1700" b="0" dirty="0" smtClean="0">
              <a:cs typeface="Times New Roman" pitchFamily="18" charset="0"/>
            </a:endParaRPr>
          </a:p>
        </p:txBody>
      </p:sp>
      <p:graphicFrame>
        <p:nvGraphicFramePr>
          <p:cNvPr id="5" name="Diagram 4"/>
          <p:cNvGraphicFramePr/>
          <p:nvPr/>
        </p:nvGraphicFramePr>
        <p:xfrm>
          <a:off x="1331640" y="4437112"/>
          <a:ext cx="6096000" cy="12961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Rectangle 4"/>
          <p:cNvSpPr>
            <a:spLocks noGrp="1" noChangeArrowheads="1"/>
          </p:cNvSpPr>
          <p:nvPr>
            <p:ph type="title"/>
          </p:nvPr>
        </p:nvSpPr>
        <p:spPr>
          <a:xfrm>
            <a:off x="2209800" y="548680"/>
            <a:ext cx="6477000" cy="884238"/>
          </a:xfrm>
        </p:spPr>
        <p:txBody>
          <a:bodyPr/>
          <a:lstStyle/>
          <a:p>
            <a:r>
              <a:rPr lang="en-MY" sz="27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Methodology</a:t>
            </a:r>
            <a:r>
              <a:rPr lang="en-MY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MY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MY" sz="3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Survey</a:t>
            </a:r>
            <a:endParaRPr lang="en-MY" sz="33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472AC49E-19A0-4AF1-ADC9-89B2D29B2CA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685202F4-CCE1-4C3D-9827-D5F97A52A72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D2DB4830-A56D-40A8-8405-CCD4FAFF0D3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1C1FA3A9-56E2-4A00-8E65-F566A3B770A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9" grpId="0" uiExpand="1" build="p"/>
      <p:bldGraphic spid="5" grpId="0" uiExpand="1">
        <p:bldSub>
          <a:bldDgm bld="one"/>
        </p:bldSub>
      </p:bldGraphic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9" name="Rectangle 5"/>
          <p:cNvSpPr>
            <a:spLocks noGrp="1" noChangeArrowheads="1"/>
          </p:cNvSpPr>
          <p:nvPr>
            <p:ph idx="1"/>
          </p:nvPr>
        </p:nvSpPr>
        <p:spPr>
          <a:xfrm>
            <a:off x="899592" y="2204865"/>
            <a:ext cx="7787208" cy="3744416"/>
          </a:xfrm>
        </p:spPr>
        <p:txBody>
          <a:bodyPr/>
          <a:lstStyle/>
          <a:p>
            <a:r>
              <a:rPr lang="en-US" sz="2000" dirty="0" smtClean="0"/>
              <a:t>Interviewee (1): </a:t>
            </a:r>
          </a:p>
          <a:p>
            <a:pPr indent="17463">
              <a:buNone/>
            </a:pPr>
            <a:r>
              <a:rPr lang="en-US" sz="2000" b="0" dirty="0" smtClean="0"/>
              <a:t>Mrs. Jacqueline Chua, head of Character Education</a:t>
            </a:r>
          </a:p>
          <a:p>
            <a:r>
              <a:rPr lang="en-US" sz="2000" dirty="0" smtClean="0"/>
              <a:t>Reason for choice:</a:t>
            </a:r>
          </a:p>
          <a:p>
            <a:pPr lvl="1"/>
            <a:r>
              <a:rPr lang="en-US" sz="2000" dirty="0" smtClean="0">
                <a:cs typeface="Times New Roman" pitchFamily="18" charset="0"/>
              </a:rPr>
              <a:t>Interaction with students with problems</a:t>
            </a:r>
          </a:p>
          <a:p>
            <a:pPr lvl="1"/>
            <a:r>
              <a:rPr lang="en-US" sz="2000" dirty="0" smtClean="0">
                <a:cs typeface="Times New Roman" pitchFamily="18" charset="0"/>
              </a:rPr>
              <a:t>Know pupils’ behavior and thoughts well</a:t>
            </a:r>
          </a:p>
          <a:p>
            <a:r>
              <a:rPr lang="en-US" sz="2000" dirty="0" smtClean="0"/>
              <a:t>Interviewee (2): </a:t>
            </a:r>
          </a:p>
          <a:p>
            <a:pPr indent="17463">
              <a:buNone/>
            </a:pPr>
            <a:r>
              <a:rPr lang="en-US" sz="2000" b="0" dirty="0" smtClean="0"/>
              <a:t>Mr. Leo </a:t>
            </a:r>
            <a:r>
              <a:rPr lang="en-US" sz="2000" b="0" dirty="0" err="1" smtClean="0"/>
              <a:t>Hee</a:t>
            </a:r>
            <a:r>
              <a:rPr lang="en-US" sz="2000" b="0" dirty="0" smtClean="0"/>
              <a:t> </a:t>
            </a:r>
            <a:r>
              <a:rPr lang="en-US" sz="2000" b="0" dirty="0" err="1" smtClean="0"/>
              <a:t>Khian</a:t>
            </a:r>
            <a:r>
              <a:rPr lang="en-US" sz="2000" b="0" dirty="0" smtClean="0"/>
              <a:t>, school counselor</a:t>
            </a:r>
          </a:p>
          <a:p>
            <a:r>
              <a:rPr lang="en-US" sz="2000" dirty="0" smtClean="0"/>
              <a:t>Reason for choice:</a:t>
            </a:r>
          </a:p>
          <a:p>
            <a:pPr lvl="1"/>
            <a:r>
              <a:rPr lang="en-US" sz="2000" dirty="0" smtClean="0">
                <a:cs typeface="Times New Roman" pitchFamily="18" charset="0"/>
              </a:rPr>
              <a:t>Counseled students with problems</a:t>
            </a:r>
          </a:p>
          <a:p>
            <a:pPr lvl="1"/>
            <a:r>
              <a:rPr lang="en-US" sz="2000" dirty="0" smtClean="0">
                <a:cs typeface="Times New Roman" pitchFamily="18" charset="0"/>
              </a:rPr>
              <a:t>Have advised and solve many students’ social problems</a:t>
            </a:r>
            <a:endParaRPr lang="en-SG" sz="2000" dirty="0" smtClean="0">
              <a:cs typeface="Times New Roman" pitchFamily="18" charset="0"/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title"/>
          </p:nvPr>
        </p:nvSpPr>
        <p:spPr>
          <a:xfrm>
            <a:off x="2209800" y="548680"/>
            <a:ext cx="6477000" cy="884238"/>
          </a:xfrm>
        </p:spPr>
        <p:txBody>
          <a:bodyPr/>
          <a:lstStyle/>
          <a:p>
            <a:r>
              <a:rPr lang="en-MY" sz="27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Methodology</a:t>
            </a:r>
            <a:r>
              <a:rPr lang="en-MY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MY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MY" sz="3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Interview</a:t>
            </a:r>
            <a:endParaRPr lang="en-MY" sz="33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MY" sz="27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Results</a:t>
            </a:r>
            <a:r>
              <a:rPr lang="en-MY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MY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MY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Survey</a:t>
            </a:r>
            <a:endParaRPr lang="en-S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52120" y="1628801"/>
            <a:ext cx="3034680" cy="4320480"/>
          </a:xfrm>
        </p:spPr>
        <p:txBody>
          <a:bodyPr/>
          <a:lstStyle/>
          <a:p>
            <a:r>
              <a:rPr lang="en-SG" dirty="0" smtClean="0"/>
              <a:t>Year 4 students that spend more time on Facebook spend less time studying.</a:t>
            </a:r>
          </a:p>
        </p:txBody>
      </p:sp>
      <p:graphicFrame>
        <p:nvGraphicFramePr>
          <p:cNvPr id="6" name="Chart 5"/>
          <p:cNvGraphicFramePr/>
          <p:nvPr/>
        </p:nvGraphicFramePr>
        <p:xfrm>
          <a:off x="467543" y="2060848"/>
          <a:ext cx="5062399" cy="41044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Graphic spid="6" grpId="0">
        <p:bldAsOne/>
      </p:bldGraphic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MY" sz="27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Results</a:t>
            </a:r>
            <a:r>
              <a:rPr lang="en-MY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MY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MY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Survey</a:t>
            </a:r>
            <a:endParaRPr lang="en-S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52120" y="1628801"/>
            <a:ext cx="3034680" cy="4320480"/>
          </a:xfrm>
        </p:spPr>
        <p:txBody>
          <a:bodyPr/>
          <a:lstStyle/>
          <a:p>
            <a:r>
              <a:rPr lang="en-SG" dirty="0" smtClean="0"/>
              <a:t>There is no real trend between the amount of time spent on Facebook and GPA of Year 4 students.</a:t>
            </a:r>
          </a:p>
        </p:txBody>
      </p:sp>
      <p:graphicFrame>
        <p:nvGraphicFramePr>
          <p:cNvPr id="7" name="Chart 6"/>
          <p:cNvGraphicFramePr/>
          <p:nvPr/>
        </p:nvGraphicFramePr>
        <p:xfrm>
          <a:off x="0" y="1988840"/>
          <a:ext cx="5868144" cy="42484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Graphic spid="7" grpId="0">
        <p:bldAsOne/>
      </p:bldGraphic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MY" sz="27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Results</a:t>
            </a:r>
            <a:r>
              <a:rPr lang="en-MY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MY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MY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Survey</a:t>
            </a:r>
            <a:endParaRPr lang="en-S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52120" y="1628801"/>
            <a:ext cx="3034680" cy="4320480"/>
          </a:xfrm>
        </p:spPr>
        <p:txBody>
          <a:bodyPr/>
          <a:lstStyle/>
          <a:p>
            <a:r>
              <a:rPr lang="en-SG" dirty="0" smtClean="0"/>
              <a:t>There is no real trend between the amount of time spent studying and GPA of Year 4 students.</a:t>
            </a:r>
          </a:p>
        </p:txBody>
      </p:sp>
      <p:graphicFrame>
        <p:nvGraphicFramePr>
          <p:cNvPr id="7" name="Chart 6"/>
          <p:cNvGraphicFramePr/>
          <p:nvPr/>
        </p:nvGraphicFramePr>
        <p:xfrm>
          <a:off x="395536" y="1988840"/>
          <a:ext cx="5112568" cy="42484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Graphic spid="7" grpId="0">
        <p:bldAsOne/>
      </p:bldGraphic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MY" sz="27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Results</a:t>
            </a:r>
            <a:r>
              <a:rPr lang="en-MY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MY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MY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Survey</a:t>
            </a:r>
            <a:endParaRPr lang="en-S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52120" y="1628801"/>
            <a:ext cx="3034680" cy="4320480"/>
          </a:xfrm>
        </p:spPr>
        <p:txBody>
          <a:bodyPr/>
          <a:lstStyle/>
          <a:p>
            <a:r>
              <a:rPr lang="en-SG" dirty="0" smtClean="0"/>
              <a:t>There is no real trend between the amount of time spent studying and GPA of Year 4 students.</a:t>
            </a:r>
          </a:p>
        </p:txBody>
      </p:sp>
      <p:graphicFrame>
        <p:nvGraphicFramePr>
          <p:cNvPr id="6" name="Chart 5"/>
          <p:cNvGraphicFramePr/>
          <p:nvPr/>
        </p:nvGraphicFramePr>
        <p:xfrm>
          <a:off x="467544" y="2060848"/>
          <a:ext cx="4968552" cy="40324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Graphic spid="6" grpId="0">
        <p:bldAsOne/>
      </p:bldGraphic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MY" sz="27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Results</a:t>
            </a:r>
            <a:r>
              <a:rPr lang="en-MY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MY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MY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Interview</a:t>
            </a:r>
            <a:endParaRPr lang="en-S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SG" sz="2400" b="0" dirty="0" smtClean="0"/>
              <a:t>A small amount of leisure a week is alright</a:t>
            </a:r>
          </a:p>
          <a:p>
            <a:r>
              <a:rPr lang="en-SG" sz="2400" b="0" dirty="0" smtClean="0"/>
              <a:t>Prioritising, limiting amount of time on internet can prevent addiction</a:t>
            </a:r>
          </a:p>
          <a:p>
            <a:r>
              <a:rPr lang="en-SG" sz="2400" b="0" dirty="0" smtClean="0"/>
              <a:t>Find other ways to reduce stress instead of going on Facebook, e.g. reading.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9" name="Rectangle 5"/>
          <p:cNvSpPr>
            <a:spLocks noGrp="1" noChangeArrowheads="1"/>
          </p:cNvSpPr>
          <p:nvPr>
            <p:ph idx="1"/>
          </p:nvPr>
        </p:nvSpPr>
        <p:spPr>
          <a:xfrm>
            <a:off x="899592" y="2204865"/>
            <a:ext cx="7787208" cy="3744416"/>
          </a:xfrm>
        </p:spPr>
        <p:txBody>
          <a:bodyPr/>
          <a:lstStyle/>
          <a:p>
            <a:r>
              <a:rPr lang="en-SG" sz="2400" b="0" dirty="0" smtClean="0"/>
              <a:t>24 out of 2 000 students of entire cohort</a:t>
            </a:r>
          </a:p>
          <a:p>
            <a:r>
              <a:rPr lang="en-SG" sz="2400" b="0" dirty="0" smtClean="0"/>
              <a:t>Only one social networking service (</a:t>
            </a:r>
            <a:r>
              <a:rPr lang="en-SG" sz="2400" b="0" dirty="0" err="1" smtClean="0"/>
              <a:t>ie</a:t>
            </a:r>
            <a:r>
              <a:rPr lang="en-SG" sz="2400" b="0" dirty="0" smtClean="0"/>
              <a:t>. </a:t>
            </a:r>
            <a:r>
              <a:rPr lang="en-SG" sz="2400" b="0" dirty="0" err="1" smtClean="0"/>
              <a:t>Facebook</a:t>
            </a:r>
            <a:r>
              <a:rPr lang="en-SG" sz="2400" b="0" dirty="0" smtClean="0"/>
              <a:t>) </a:t>
            </a:r>
          </a:p>
          <a:p>
            <a:r>
              <a:rPr lang="en-SG" sz="2400" b="0" dirty="0" smtClean="0"/>
              <a:t>Only students from Raffles Institution were surveyed</a:t>
            </a:r>
          </a:p>
          <a:p>
            <a:r>
              <a:rPr lang="en-SG" sz="2400" b="0" dirty="0" smtClean="0"/>
              <a:t>Only males were surveyed</a:t>
            </a:r>
            <a:endParaRPr lang="en-SG" sz="2400" b="0" dirty="0" smtClean="0">
              <a:cs typeface="Times New Roman" pitchFamily="18" charset="0"/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title"/>
          </p:nvPr>
        </p:nvSpPr>
        <p:spPr>
          <a:xfrm>
            <a:off x="2209800" y="548680"/>
            <a:ext cx="6477000" cy="884238"/>
          </a:xfrm>
        </p:spPr>
        <p:txBody>
          <a:bodyPr/>
          <a:lstStyle/>
          <a:p>
            <a:r>
              <a:rPr lang="en-MY" sz="27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Discussion</a:t>
            </a:r>
            <a:br>
              <a:rPr lang="en-MY" sz="27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MY" sz="3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Limitations</a:t>
            </a:r>
            <a:endParaRPr lang="en-MY" sz="33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9" name="Rectangle 5"/>
          <p:cNvSpPr>
            <a:spLocks noGrp="1" noChangeArrowheads="1"/>
          </p:cNvSpPr>
          <p:nvPr>
            <p:ph idx="1"/>
          </p:nvPr>
        </p:nvSpPr>
        <p:spPr>
          <a:xfrm>
            <a:off x="899592" y="2204865"/>
            <a:ext cx="7787208" cy="3744416"/>
          </a:xfrm>
        </p:spPr>
        <p:txBody>
          <a:bodyPr/>
          <a:lstStyle/>
          <a:p>
            <a:r>
              <a:rPr lang="en-SG" sz="2400" b="0" dirty="0" smtClean="0"/>
              <a:t>More survey respondents </a:t>
            </a:r>
          </a:p>
          <a:p>
            <a:pPr lvl="1"/>
            <a:r>
              <a:rPr lang="en-SG" sz="2400" dirty="0" smtClean="0">
                <a:latin typeface="+mn-lt"/>
              </a:rPr>
              <a:t>Give survey to </a:t>
            </a:r>
            <a:r>
              <a:rPr lang="en-SG" sz="2400" smtClean="0">
                <a:latin typeface="+mn-lt"/>
              </a:rPr>
              <a:t>each </a:t>
            </a:r>
            <a:r>
              <a:rPr lang="en-SG" sz="2400" smtClean="0">
                <a:latin typeface="+mn-lt"/>
              </a:rPr>
              <a:t>class.</a:t>
            </a:r>
            <a:endParaRPr lang="en-SG" sz="2400" dirty="0" smtClean="0">
              <a:latin typeface="+mn-lt"/>
            </a:endParaRPr>
          </a:p>
          <a:p>
            <a:pPr lvl="1"/>
            <a:r>
              <a:rPr lang="en-US" sz="2400" dirty="0" smtClean="0">
                <a:latin typeface="+mn-lt"/>
              </a:rPr>
              <a:t>Give survey to Year </a:t>
            </a:r>
            <a:r>
              <a:rPr lang="en-US" sz="2400" dirty="0" smtClean="0">
                <a:latin typeface="+mn-lt"/>
              </a:rPr>
              <a:t>1 to 3 students.</a:t>
            </a:r>
            <a:endParaRPr lang="en-SG" sz="2400" dirty="0" smtClean="0">
              <a:latin typeface="+mn-lt"/>
            </a:endParaRPr>
          </a:p>
          <a:p>
            <a:pPr lvl="1"/>
            <a:r>
              <a:rPr lang="en-SG" sz="2400" b="0" dirty="0" smtClean="0">
                <a:latin typeface="+mn-lt"/>
              </a:rPr>
              <a:t>Give survey to students in other schools</a:t>
            </a:r>
            <a:r>
              <a:rPr lang="en-SG" sz="2200" b="0" dirty="0" smtClean="0">
                <a:latin typeface="+mn-lt"/>
              </a:rPr>
              <a:t/>
            </a:r>
            <a:br>
              <a:rPr lang="en-SG" sz="2200" b="0" dirty="0" smtClean="0">
                <a:latin typeface="+mn-lt"/>
              </a:rPr>
            </a:br>
            <a:endParaRPr lang="en-SG" sz="2200" b="0" dirty="0" smtClean="0">
              <a:latin typeface="+mn-lt"/>
              <a:cs typeface="Times New Roman" pitchFamily="18" charset="0"/>
            </a:endParaRPr>
          </a:p>
        </p:txBody>
      </p:sp>
      <p:sp>
        <p:nvSpPr>
          <p:cNvPr id="5" name="Rectangle 4"/>
          <p:cNvSpPr txBox="1">
            <a:spLocks noChangeArrowheads="1"/>
          </p:cNvSpPr>
          <p:nvPr/>
        </p:nvSpPr>
        <p:spPr bwMode="auto">
          <a:xfrm>
            <a:off x="2195736" y="548680"/>
            <a:ext cx="6477000" cy="884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MY" sz="2700" b="1" i="0" u="none" strike="noStrike" kern="0" cap="none" spc="0" normalizeH="0" baseline="0" noProof="0" dirty="0" smtClean="0">
                <a:ln>
                  <a:noFill/>
                </a:ln>
                <a:solidFill>
                  <a:srgbClr val="FFC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Discussion</a:t>
            </a:r>
            <a:br>
              <a:rPr kumimoji="0" lang="en-MY" sz="2700" b="1" i="0" u="none" strike="noStrike" kern="0" cap="none" spc="0" normalizeH="0" baseline="0" noProof="0" dirty="0" smtClean="0">
                <a:ln>
                  <a:noFill/>
                </a:ln>
                <a:solidFill>
                  <a:srgbClr val="FFC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MY" sz="3300" b="0" i="0" u="none" strike="noStrike" kern="0" cap="none" spc="0" normalizeH="0" baseline="0" noProof="0" dirty="0" smtClean="0">
                <a:ln>
                  <a:noFill/>
                </a:ln>
                <a:solidFill>
                  <a:srgbClr val="FFC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  <a:sym typeface="Wingdings" pitchFamily="2" charset="2"/>
              </a:rPr>
              <a:t>Further Improvements</a:t>
            </a:r>
            <a:endParaRPr kumimoji="0" lang="en-MY" sz="3300" b="0" i="0" u="none" strike="noStrike" kern="0" cap="none" spc="0" normalizeH="0" baseline="0" noProof="0" dirty="0">
              <a:ln>
                <a:noFill/>
              </a:ln>
              <a:solidFill>
                <a:srgbClr val="FFCC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9" name="Rectangle 5"/>
          <p:cNvSpPr>
            <a:spLocks noGrp="1" noChangeArrowheads="1"/>
          </p:cNvSpPr>
          <p:nvPr>
            <p:ph idx="1"/>
          </p:nvPr>
        </p:nvSpPr>
        <p:spPr>
          <a:xfrm>
            <a:off x="899592" y="2204865"/>
            <a:ext cx="7787208" cy="3744416"/>
          </a:xfrm>
        </p:spPr>
        <p:txBody>
          <a:bodyPr/>
          <a:lstStyle/>
          <a:p>
            <a:r>
              <a:rPr lang="en-US" sz="2400" b="0" dirty="0" smtClean="0"/>
              <a:t>Clear doubts whether </a:t>
            </a:r>
            <a:r>
              <a:rPr lang="en-US" sz="2400" b="0" dirty="0" err="1" smtClean="0"/>
              <a:t>Facebook</a:t>
            </a:r>
            <a:r>
              <a:rPr lang="en-US" sz="2400" b="0" dirty="0" smtClean="0"/>
              <a:t> </a:t>
            </a:r>
            <a:r>
              <a:rPr lang="en-SG" sz="2400" b="0" dirty="0" smtClean="0"/>
              <a:t>is detrimental to students' academics.</a:t>
            </a:r>
          </a:p>
          <a:p>
            <a:r>
              <a:rPr lang="en-US" sz="2400" b="0" dirty="0" smtClean="0"/>
              <a:t>Advise students’ on how to </a:t>
            </a:r>
            <a:r>
              <a:rPr lang="en-US" sz="2400" b="0" dirty="0" err="1" smtClean="0"/>
              <a:t>prioritise</a:t>
            </a:r>
            <a:r>
              <a:rPr lang="en-US" sz="2400" b="0" dirty="0" smtClean="0"/>
              <a:t> and manage their time wisely</a:t>
            </a:r>
            <a:endParaRPr lang="en-SG" sz="2400" b="0" dirty="0" smtClean="0">
              <a:latin typeface="+mn-lt"/>
              <a:cs typeface="Times New Roman" pitchFamily="18" charset="0"/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title"/>
          </p:nvPr>
        </p:nvSpPr>
        <p:spPr>
          <a:xfrm>
            <a:off x="2209800" y="548680"/>
            <a:ext cx="6477000" cy="884238"/>
          </a:xfrm>
        </p:spPr>
        <p:txBody>
          <a:bodyPr/>
          <a:lstStyle/>
          <a:p>
            <a:r>
              <a:rPr lang="en-MY" sz="27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Discussion</a:t>
            </a:r>
            <a:br>
              <a:rPr lang="en-MY" sz="27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MY" sz="3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Implications</a:t>
            </a:r>
            <a:endParaRPr lang="en-MY" sz="33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38250" y="614363"/>
            <a:ext cx="6667500" cy="562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MY" sz="6500" dirty="0" smtClean="0"/>
              <a:t>THANK YOU!</a:t>
            </a:r>
            <a:endParaRPr lang="en-MY" sz="65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3861048"/>
            <a:ext cx="8229600" cy="2265115"/>
          </a:xfrm>
        </p:spPr>
        <p:txBody>
          <a:bodyPr/>
          <a:lstStyle/>
          <a:p>
            <a:r>
              <a:rPr lang="en-SG" sz="2400" dirty="0" smtClean="0"/>
              <a:t>Resources:</a:t>
            </a:r>
          </a:p>
          <a:p>
            <a:pPr lvl="1"/>
            <a:r>
              <a:rPr lang="en-SG" sz="2000" dirty="0" smtClean="0"/>
              <a:t>Facebook logo from: http://profile.ak.fbcdn.net/profile-ak-snc1/object2/1310/46/n20531316728_5525.jpg</a:t>
            </a:r>
          </a:p>
          <a:p>
            <a:pPr lvl="1"/>
            <a:r>
              <a:rPr lang="en-SG" sz="2000" dirty="0" smtClean="0"/>
              <a:t>Dragon Mouse image from: http://i34.tinypic.com/2lxxorc.jpg</a:t>
            </a:r>
            <a:endParaRPr lang="en-SG" sz="2000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260648"/>
            <a:ext cx="3341864" cy="3341864"/>
          </a:xfrm>
          <a:prstGeom prst="ellipse">
            <a:avLst/>
          </a:prstGeom>
          <a:ln w="63500" cap="rnd">
            <a:noFill/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0" y="2564904"/>
            <a:ext cx="5181600" cy="1600200"/>
          </a:xfrm>
        </p:spPr>
        <p:txBody>
          <a:bodyPr/>
          <a:lstStyle/>
          <a:p>
            <a:pPr algn="l"/>
            <a:r>
              <a:rPr lang="en-US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Does the amount of time spent on Facebook affects the exam results of Year 4 students?</a:t>
            </a:r>
            <a:endParaRPr lang="en-MY" sz="3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770312" y="4419600"/>
            <a:ext cx="5410200" cy="1961728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MY" sz="2200" b="1" dirty="0" smtClean="0"/>
              <a:t>Done by:</a:t>
            </a:r>
          </a:p>
          <a:p>
            <a:pPr>
              <a:buNone/>
            </a:pPr>
            <a:r>
              <a:rPr lang="en-MY" sz="1600" dirty="0" smtClean="0"/>
              <a:t>Abdul Musawwir (1)</a:t>
            </a:r>
          </a:p>
          <a:p>
            <a:pPr>
              <a:buNone/>
            </a:pPr>
            <a:r>
              <a:rPr lang="en-MY" sz="1600" dirty="0" smtClean="0"/>
              <a:t>Andrew Tan (2)</a:t>
            </a:r>
          </a:p>
          <a:p>
            <a:pPr>
              <a:buNone/>
            </a:pPr>
            <a:r>
              <a:rPr lang="en-MY" sz="1600" dirty="0" smtClean="0"/>
              <a:t>B. </a:t>
            </a:r>
            <a:r>
              <a:rPr lang="en-MY" sz="1600" dirty="0" err="1" smtClean="0"/>
              <a:t>Giresh</a:t>
            </a:r>
            <a:r>
              <a:rPr lang="en-MY" sz="1600" dirty="0" smtClean="0"/>
              <a:t> Ram (3)</a:t>
            </a:r>
          </a:p>
          <a:p>
            <a:pPr>
              <a:buNone/>
            </a:pPr>
            <a:r>
              <a:rPr lang="en-MY" sz="1600" dirty="0" err="1" smtClean="0"/>
              <a:t>Choo</a:t>
            </a:r>
            <a:r>
              <a:rPr lang="en-MY" sz="1600" dirty="0" smtClean="0"/>
              <a:t> </a:t>
            </a:r>
            <a:r>
              <a:rPr lang="en-MY" sz="1600" dirty="0" err="1" smtClean="0"/>
              <a:t>Ze</a:t>
            </a:r>
            <a:r>
              <a:rPr lang="en-MY" sz="1600" dirty="0" smtClean="0"/>
              <a:t> Yuan (4)</a:t>
            </a:r>
          </a:p>
          <a:p>
            <a:pPr>
              <a:buNone/>
            </a:pPr>
            <a:r>
              <a:rPr lang="en-MY" sz="1600" dirty="0" smtClean="0"/>
              <a:t>Darren Chua (5)</a:t>
            </a:r>
          </a:p>
          <a:p>
            <a:pPr>
              <a:buNone/>
            </a:pPr>
            <a:r>
              <a:rPr lang="en-MY" sz="1600" dirty="0" smtClean="0"/>
              <a:t>Teacher-Mentor: Mrs </a:t>
            </a:r>
            <a:r>
              <a:rPr lang="en-MY" sz="1600" dirty="0" err="1" smtClean="0"/>
              <a:t>Joycelene</a:t>
            </a:r>
            <a:r>
              <a:rPr lang="en-MY" sz="1600" dirty="0" smtClean="0"/>
              <a:t> Lim</a:t>
            </a:r>
            <a:endParaRPr lang="en-MY" sz="16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0008" y="1715556"/>
            <a:ext cx="3269856" cy="3269856"/>
          </a:xfrm>
          <a:prstGeom prst="ellipse">
            <a:avLst/>
          </a:prstGeom>
          <a:ln w="63500" cap="rnd">
            <a:noFill/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2209800" y="548680"/>
            <a:ext cx="6477000" cy="884238"/>
          </a:xfrm>
        </p:spPr>
        <p:txBody>
          <a:bodyPr/>
          <a:lstStyle/>
          <a:p>
            <a:r>
              <a:rPr lang="en-MY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Contents</a:t>
            </a:r>
            <a:endParaRPr lang="en-MY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MY" sz="2500" dirty="0" smtClean="0"/>
              <a:t>Introduction</a:t>
            </a:r>
          </a:p>
          <a:p>
            <a:r>
              <a:rPr lang="en-MY" sz="2500" dirty="0" smtClean="0"/>
              <a:t>Methodology</a:t>
            </a:r>
          </a:p>
          <a:p>
            <a:r>
              <a:rPr lang="en-MY" sz="2500" dirty="0" smtClean="0"/>
              <a:t>Results</a:t>
            </a:r>
          </a:p>
          <a:p>
            <a:r>
              <a:rPr lang="en-MY" sz="2500" dirty="0" smtClean="0"/>
              <a:t>Discussion</a:t>
            </a:r>
          </a:p>
          <a:p>
            <a:r>
              <a:rPr lang="en-MY" sz="2500" dirty="0" smtClean="0"/>
              <a:t>Acknowledgements</a:t>
            </a:r>
          </a:p>
          <a:p>
            <a:r>
              <a:rPr lang="en-MY" sz="2500" dirty="0" smtClean="0"/>
              <a:t>References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Rectangle 4"/>
          <p:cNvSpPr>
            <a:spLocks noGrp="1" noChangeArrowheads="1"/>
          </p:cNvSpPr>
          <p:nvPr>
            <p:ph type="title"/>
          </p:nvPr>
        </p:nvSpPr>
        <p:spPr>
          <a:xfrm>
            <a:off x="2209800" y="548680"/>
            <a:ext cx="6477000" cy="884238"/>
          </a:xfrm>
        </p:spPr>
        <p:txBody>
          <a:bodyPr/>
          <a:lstStyle/>
          <a:p>
            <a:r>
              <a:rPr lang="en-MY" sz="27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Introduction</a:t>
            </a:r>
            <a:r>
              <a:rPr lang="en-MY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MY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MY" sz="3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Rationale</a:t>
            </a:r>
            <a:endParaRPr lang="en-MY" sz="3300" dirty="0"/>
          </a:p>
        </p:txBody>
      </p:sp>
      <p:sp>
        <p:nvSpPr>
          <p:cNvPr id="11270" name="Rectangle 6"/>
          <p:cNvSpPr>
            <a:spLocks noGrp="1" noChangeArrowheads="1"/>
          </p:cNvSpPr>
          <p:nvPr>
            <p:ph idx="1"/>
          </p:nvPr>
        </p:nvSpPr>
        <p:spPr>
          <a:xfrm>
            <a:off x="899592" y="2204864"/>
            <a:ext cx="7787208" cy="3744415"/>
          </a:xfrm>
        </p:spPr>
        <p:txBody>
          <a:bodyPr/>
          <a:lstStyle/>
          <a:p>
            <a:r>
              <a:rPr lang="en-SG" sz="2400" dirty="0" smtClean="0"/>
              <a:t>Social networking sites accused of drops in grades</a:t>
            </a:r>
          </a:p>
          <a:p>
            <a:r>
              <a:rPr lang="en-SG" sz="2400" dirty="0" smtClean="0"/>
              <a:t>Most popular social networking website over 500 million members. </a:t>
            </a:r>
          </a:p>
          <a:p>
            <a:r>
              <a:rPr lang="en-SG" sz="2400" dirty="0" smtClean="0"/>
              <a:t>Massive number of members has caught the attention of the academic sector and also us.</a:t>
            </a:r>
            <a:endParaRPr lang="en-MY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70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Rectangle 4"/>
          <p:cNvSpPr>
            <a:spLocks noGrp="1" noChangeArrowheads="1"/>
          </p:cNvSpPr>
          <p:nvPr>
            <p:ph type="title"/>
          </p:nvPr>
        </p:nvSpPr>
        <p:spPr>
          <a:xfrm>
            <a:off x="2209800" y="548680"/>
            <a:ext cx="6477000" cy="884238"/>
          </a:xfrm>
        </p:spPr>
        <p:txBody>
          <a:bodyPr/>
          <a:lstStyle/>
          <a:p>
            <a:r>
              <a:rPr lang="en-MY" sz="27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Introduction</a:t>
            </a:r>
            <a:r>
              <a:rPr lang="en-MY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MY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MY" sz="3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Review of Literature</a:t>
            </a:r>
            <a:endParaRPr lang="en-MY" sz="33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MY" sz="2300" dirty="0" smtClean="0"/>
              <a:t>Study by Ohio University</a:t>
            </a:r>
          </a:p>
          <a:p>
            <a:pPr lvl="1"/>
            <a:r>
              <a:rPr lang="en-MY" sz="1900" dirty="0" smtClean="0"/>
              <a:t>Facebook Users: GPA 3.0 - 3.5</a:t>
            </a:r>
          </a:p>
          <a:p>
            <a:pPr lvl="1"/>
            <a:r>
              <a:rPr lang="en-MY" sz="1900" dirty="0" smtClean="0"/>
              <a:t>Non-Facebook Users: GPA 3.5 - 4.0</a:t>
            </a:r>
          </a:p>
          <a:p>
            <a:r>
              <a:rPr lang="en-MY" sz="2300" dirty="0" smtClean="0"/>
              <a:t>Study by University of Hampshire</a:t>
            </a:r>
          </a:p>
          <a:p>
            <a:pPr lvl="1"/>
            <a:r>
              <a:rPr lang="en-SG" sz="2000" dirty="0" smtClean="0"/>
              <a:t>Heavy Users of Social Media</a:t>
            </a:r>
            <a:br>
              <a:rPr lang="en-SG" sz="2000" dirty="0" smtClean="0"/>
            </a:br>
            <a:r>
              <a:rPr lang="en-SG" sz="1900" i="1" dirty="0" smtClean="0"/>
              <a:t>Higher grades 63%</a:t>
            </a:r>
            <a:br>
              <a:rPr lang="en-SG" sz="1900" i="1" dirty="0" smtClean="0"/>
            </a:br>
            <a:r>
              <a:rPr lang="en-SG" sz="1900" i="1" dirty="0" smtClean="0"/>
              <a:t>Lower grades 37%</a:t>
            </a:r>
          </a:p>
          <a:p>
            <a:pPr lvl="1"/>
            <a:r>
              <a:rPr lang="en-SG" sz="2000" dirty="0" smtClean="0"/>
              <a:t>Light Users of Social Media</a:t>
            </a:r>
            <a:br>
              <a:rPr lang="en-SG" sz="2000" dirty="0" smtClean="0"/>
            </a:br>
            <a:r>
              <a:rPr lang="en-SG" sz="1900" i="1" dirty="0" smtClean="0"/>
              <a:t>Higher grades 65%</a:t>
            </a:r>
            <a:br>
              <a:rPr lang="en-SG" sz="1900" i="1" dirty="0" smtClean="0"/>
            </a:br>
            <a:r>
              <a:rPr lang="en-SG" sz="1900" i="1" dirty="0" smtClean="0"/>
              <a:t>Lower grades 35%</a:t>
            </a:r>
            <a:endParaRPr lang="en-MY" sz="1900" i="1" dirty="0" smtClean="0"/>
          </a:p>
          <a:p>
            <a:endParaRPr lang="en-SG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9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2200" dirty="0" smtClean="0"/>
              <a:t>The aims of this project are:</a:t>
            </a:r>
            <a:endParaRPr lang="en-SG" sz="2200" dirty="0" smtClean="0"/>
          </a:p>
          <a:p>
            <a:r>
              <a:rPr lang="en-SG" sz="2200" b="0" dirty="0" smtClean="0"/>
              <a:t>To investigate whether using Facebook affects the academic grades of pupils. </a:t>
            </a:r>
          </a:p>
          <a:p>
            <a:r>
              <a:rPr lang="en-SG" sz="2200" b="0" dirty="0" smtClean="0"/>
              <a:t>To find out the pupils opinions on whether using Facebook affects their grades. </a:t>
            </a:r>
          </a:p>
          <a:p>
            <a:r>
              <a:rPr lang="en-SG" sz="2200" b="0" dirty="0" smtClean="0"/>
              <a:t>To find ways for students to manage their time better and reduce their time spent on Facebook. </a:t>
            </a:r>
            <a:endParaRPr lang="en-SG" sz="2200" b="0" dirty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title"/>
          </p:nvPr>
        </p:nvSpPr>
        <p:spPr>
          <a:xfrm>
            <a:off x="2209800" y="548680"/>
            <a:ext cx="6477000" cy="884238"/>
          </a:xfrm>
        </p:spPr>
        <p:txBody>
          <a:bodyPr/>
          <a:lstStyle/>
          <a:p>
            <a:r>
              <a:rPr lang="en-MY" sz="27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Introduction</a:t>
            </a:r>
            <a:r>
              <a:rPr lang="en-MY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MY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MY" sz="3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Research Objectives</a:t>
            </a:r>
            <a:endParaRPr lang="en-MY" sz="33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9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1600" y="2204865"/>
            <a:ext cx="7715200" cy="3744416"/>
          </a:xfrm>
        </p:spPr>
        <p:txBody>
          <a:bodyPr/>
          <a:lstStyle/>
          <a:p>
            <a:r>
              <a:rPr lang="en-SG" sz="2400" dirty="0" smtClean="0"/>
              <a:t>Currently, many students have problems getting their homework done or studying for their exams due to computer addiction. </a:t>
            </a:r>
          </a:p>
          <a:p>
            <a:r>
              <a:rPr lang="en-SG" sz="2400" dirty="0" smtClean="0"/>
              <a:t>One of the many online networking sites that students spend a lot of time on is Facebook. </a:t>
            </a:r>
            <a:endParaRPr lang="en-SG" sz="2400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title"/>
          </p:nvPr>
        </p:nvSpPr>
        <p:spPr>
          <a:xfrm>
            <a:off x="2209800" y="548680"/>
            <a:ext cx="6477000" cy="884238"/>
          </a:xfrm>
        </p:spPr>
        <p:txBody>
          <a:bodyPr/>
          <a:lstStyle/>
          <a:p>
            <a:r>
              <a:rPr lang="en-MY" sz="27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Introduction</a:t>
            </a:r>
            <a:r>
              <a:rPr lang="en-MY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MY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MY" sz="3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Justification of Choice</a:t>
            </a:r>
            <a:endParaRPr lang="en-MY" sz="33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theme/theme1.xml><?xml version="1.0" encoding="utf-8"?>
<a:theme xmlns:a="http://schemas.openxmlformats.org/drawingml/2006/main" name="TS101951758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Theme">
      <a:majorFont>
        <a:latin typeface="FederationBold"/>
        <a:ea typeface=""/>
        <a:cs typeface=""/>
      </a:majorFont>
      <a:minorFont>
        <a:latin typeface="FederationBol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FederationBol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Custom Design">
  <a:themeElements>
    <a:clrScheme name="1_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Custom Design">
      <a:majorFont>
        <a:latin typeface="FederationBol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2_Custom Design">
  <a:themeElements>
    <a:clrScheme name="2_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Custom Design">
      <a:majorFont>
        <a:latin typeface="FederationBold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/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6EDDDB5EE6D98C44930B742096920B300400F5B6D36B3EF94B4E9A635CDF2A18F5B8" ma:contentTypeVersion="39" ma:contentTypeDescription="Create a new document." ma:contentTypeScope="" ma:versionID="5893993efea85767bd343f838e6715fb"/>
</file>

<file path=customXml/itemProps1.xml><?xml version="1.0" encoding="utf-8"?>
<ds:datastoreItem xmlns:ds="http://schemas.openxmlformats.org/officeDocument/2006/customXml" ds:itemID="{D7DC9725-40BA-4424-8819-86AF6A8A51DC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862C4A0-3EB4-42A0-93B2-45EF33BAED9F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1E833C4E-6614-464A-84FD-B0153089EEE1}">
  <ds:schemaRefs>
    <ds:schemaRef ds:uri="http://schemas.microsoft.com/office/2006/metadata/contentType"/>
    <ds:schemaRef ds:uri="http://schemas.microsoft.com/office/2006/metadata/properties/metaAttribut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TS101951758</Template>
  <TotalTime>1333</TotalTime>
  <Words>634</Words>
  <Application>Microsoft Office PowerPoint</Application>
  <PresentationFormat>On-screen Show (4:3)</PresentationFormat>
  <Paragraphs>119</Paragraphs>
  <Slides>20</Slides>
  <Notes>20</Notes>
  <HiddenSlides>0</HiddenSlides>
  <MMClips>0</MMClips>
  <ScaleCrop>false</ScaleCrop>
  <HeadingPairs>
    <vt:vector size="4" baseType="variant">
      <vt:variant>
        <vt:lpstr>Theme</vt:lpstr>
      </vt:variant>
      <vt:variant>
        <vt:i4>4</vt:i4>
      </vt:variant>
      <vt:variant>
        <vt:lpstr>Slide Titles</vt:lpstr>
      </vt:variant>
      <vt:variant>
        <vt:i4>20</vt:i4>
      </vt:variant>
    </vt:vector>
  </HeadingPairs>
  <TitlesOfParts>
    <vt:vector size="24" baseType="lpstr">
      <vt:lpstr>TS101951758</vt:lpstr>
      <vt:lpstr>Custom Design</vt:lpstr>
      <vt:lpstr>1_Custom Design</vt:lpstr>
      <vt:lpstr>2_Custom Design</vt:lpstr>
      <vt:lpstr>Slide 1</vt:lpstr>
      <vt:lpstr>Slide 2</vt:lpstr>
      <vt:lpstr>Slide 3</vt:lpstr>
      <vt:lpstr>Does the amount of time spent on Facebook affects the exam results of Year 4 students?</vt:lpstr>
      <vt:lpstr>Contents</vt:lpstr>
      <vt:lpstr>Introduction Rationale</vt:lpstr>
      <vt:lpstr>Introduction Review of Literature</vt:lpstr>
      <vt:lpstr>Introduction Research Objectives</vt:lpstr>
      <vt:lpstr>Introduction Justification of Choice</vt:lpstr>
      <vt:lpstr>Methodology Survey</vt:lpstr>
      <vt:lpstr>Methodology Interview</vt:lpstr>
      <vt:lpstr>Results Survey</vt:lpstr>
      <vt:lpstr>Results Survey</vt:lpstr>
      <vt:lpstr>Results Survey</vt:lpstr>
      <vt:lpstr>Results Survey</vt:lpstr>
      <vt:lpstr>Results Interview</vt:lpstr>
      <vt:lpstr>Discussion Limitations</vt:lpstr>
      <vt:lpstr>Slide 18</vt:lpstr>
      <vt:lpstr>Discussion Implications</vt:lpstr>
      <vt:lpstr>THANK YOU!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Does the duration spent on Facebook affects the exam results of Year 4 students</dc:title>
  <dc:creator>USER</dc:creator>
  <cp:lastModifiedBy>Darren Chua</cp:lastModifiedBy>
  <cp:revision>49</cp:revision>
  <dcterms:created xsi:type="dcterms:W3CDTF">2010-07-28T12:10:38Z</dcterms:created>
  <dcterms:modified xsi:type="dcterms:W3CDTF">2010-08-10T01:41:15Z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TC101951758</vt:lpwstr>
  </property>
  <property fmtid="{D5CDD505-2E9C-101B-9397-08002B2CF9AE}" pid="3" name="_MsoHelpTopicId">
    <vt:lpwstr/>
  </property>
</Properties>
</file>